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4" r:id="rId2"/>
    <p:sldId id="285" r:id="rId3"/>
    <p:sldId id="263" r:id="rId4"/>
    <p:sldId id="287" r:id="rId5"/>
    <p:sldId id="286" r:id="rId6"/>
    <p:sldId id="293" r:id="rId7"/>
    <p:sldId id="294" r:id="rId8"/>
    <p:sldId id="295" r:id="rId9"/>
    <p:sldId id="262" r:id="rId10"/>
    <p:sldId id="270" r:id="rId11"/>
    <p:sldId id="271" r:id="rId12"/>
    <p:sldId id="272" r:id="rId13"/>
    <p:sldId id="273" r:id="rId14"/>
    <p:sldId id="274" r:id="rId15"/>
    <p:sldId id="283" r:id="rId16"/>
    <p:sldId id="284" r:id="rId17"/>
    <p:sldId id="276" r:id="rId18"/>
    <p:sldId id="261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A98"/>
    <a:srgbClr val="C02C2C"/>
    <a:srgbClr val="F87B1B"/>
    <a:srgbClr val="FF6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/>
    <p:restoredTop sz="90476"/>
  </p:normalViewPr>
  <p:slideViewPr>
    <p:cSldViewPr snapToGrid="0">
      <p:cViewPr varScale="1">
        <p:scale>
          <a:sx n="92" d="100"/>
          <a:sy n="92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CFEB-DFCC-6245-95DC-20A965D7195F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C299-5162-C844-B29B-553BA7AFC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74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Did</a:t>
            </a:r>
            <a:r>
              <a:rPr lang="de-DE" dirty="0"/>
              <a:t>.  Kommentar: Folien oder als BK für die Tafel / Klassenzimmerwand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2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Macht Werbung für einen Rucksack (eingebettet in größere persönliche Erzählung)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Preist das Produkt sehr an (dass er </a:t>
            </a:r>
            <a:r>
              <a:rPr lang="de-DE" dirty="0" err="1"/>
              <a:t>mega</a:t>
            </a:r>
            <a:r>
              <a:rPr lang="de-DE" dirty="0"/>
              <a:t> toll und praktisch sei und für viele Zwecke super gerne von ihr verwendet werden würde…)</a:t>
            </a:r>
          </a:p>
          <a:p>
            <a:pPr marL="171450" indent="-171450">
              <a:buFontTx/>
              <a:buChar char="-"/>
            </a:pPr>
            <a:r>
              <a:rPr lang="de-DE" dirty="0"/>
              <a:t>Wirkt unauthentisch, weil sie ausführlich erklärt, wie gut er zu reinigen sei (ist das wirklich Kinderperspektive?) -&gt; man merkt, dass sie instruiert wurde, was sie sagen soll… (Auftrag durch die Eltern)</a:t>
            </a:r>
          </a:p>
          <a:p>
            <a:pPr marL="0" indent="0">
              <a:buFontTx/>
              <a:buNone/>
            </a:pPr>
            <a:r>
              <a:rPr lang="de-DE" dirty="0"/>
              <a:t>&gt;&gt; </a:t>
            </a:r>
            <a:r>
              <a:rPr lang="de-DE" dirty="0" err="1"/>
              <a:t>eigtl</a:t>
            </a:r>
            <a:r>
              <a:rPr lang="de-DE" dirty="0"/>
              <a:t>. kein Schutz vor wirtschaftlicher Ausbeutung (und: Meinungsfreiheit auch eingeschränkt: Der Werbekunde wird sicher nicht begrüßen, dass sie sagt, was sie wirklich über den Rucksack denkt)</a:t>
            </a:r>
          </a:p>
          <a:p>
            <a:pPr marL="0" indent="0">
              <a:buFontTx/>
              <a:buNone/>
            </a:pPr>
            <a:r>
              <a:rPr lang="de-DE" dirty="0"/>
              <a:t>Und </a:t>
            </a:r>
            <a:r>
              <a:rPr lang="de-DE" dirty="0" err="1"/>
              <a:t>evtl</a:t>
            </a:r>
            <a:r>
              <a:rPr lang="de-DE" dirty="0"/>
              <a:t>: Berücksichtigung des Kinderwillens: Ist es der Traum eines jeden Kindes, einen Rucksack vorzustellen</a:t>
            </a:r>
          </a:p>
          <a:p>
            <a:pPr marL="0" indent="0">
              <a:buFontTx/>
              <a:buNone/>
            </a:pPr>
            <a:r>
              <a:rPr lang="de-DE" dirty="0"/>
              <a:t>[als Werbung gekennzeichnet]</a:t>
            </a:r>
          </a:p>
          <a:p>
            <a:pPr marL="0" indent="0">
              <a:buFontTx/>
              <a:buNone/>
            </a:pPr>
            <a:r>
              <a:rPr lang="de-DE" dirty="0"/>
              <a:t>Berücksichtigung des Kinderwillen: generell für alle Videos wichtig – übergeordneter Punkt!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62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Wackelpuddingparty</a:t>
            </a:r>
          </a:p>
          <a:p>
            <a:r>
              <a:rPr lang="de-DE" dirty="0"/>
              <a:t>Kindeswillen - Privatsphäre – Schutz vor sex. Missbrauch</a:t>
            </a:r>
          </a:p>
          <a:p>
            <a:r>
              <a:rPr lang="de-DE" dirty="0"/>
              <a:t>Kind findet die Situation gar nicht lustig ab einem bestimmten Punkt (wird sogar kommentiert, aber Kind muss sitzen bleiben)</a:t>
            </a:r>
          </a:p>
          <a:p>
            <a:r>
              <a:rPr lang="de-DE" dirty="0"/>
              <a:t>Baden ist sehr privater Kontext!</a:t>
            </a:r>
          </a:p>
          <a:p>
            <a:r>
              <a:rPr lang="de-DE" dirty="0"/>
              <a:t>Kind sehr klein, kann seine Meinung nicht äußern -&gt; muss deswegen besonders geschützt werden</a:t>
            </a:r>
          </a:p>
          <a:p>
            <a:r>
              <a:rPr lang="de-DE" dirty="0"/>
              <a:t>Dient zur Belustigung anderer</a:t>
            </a:r>
          </a:p>
          <a:p>
            <a:r>
              <a:rPr lang="de-DE" dirty="0"/>
              <a:t>„Was denkst du, wie das Kind sich fühlt/die Situation empfindet“</a:t>
            </a:r>
          </a:p>
          <a:p>
            <a:r>
              <a:rPr lang="de-DE" dirty="0"/>
              <a:t>„Was denkst du, warum die Eltern das machen?“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7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Did</a:t>
            </a:r>
            <a:r>
              <a:rPr lang="de-DE" dirty="0"/>
              <a:t>.  Kommentar: Folien oder als BK für die Tafel / Klassenzimmerwand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97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Kinderrechte in einfacher Sprache für Kinder formuliert von UNICEF: https://</a:t>
            </a:r>
            <a:r>
              <a:rPr lang="de-DE" dirty="0" err="1"/>
              <a:t>www.unicef.de</a:t>
            </a:r>
            <a:r>
              <a:rPr lang="de-DE" dirty="0"/>
              <a:t>/informieren/</a:t>
            </a:r>
            <a:r>
              <a:rPr lang="de-DE" dirty="0" err="1"/>
              <a:t>materialien</a:t>
            </a:r>
            <a:r>
              <a:rPr lang="de-DE" dirty="0"/>
              <a:t>/</a:t>
            </a:r>
            <a:r>
              <a:rPr lang="de-DE" dirty="0" err="1"/>
              <a:t>konvention</a:t>
            </a:r>
            <a:r>
              <a:rPr lang="de-DE" dirty="0"/>
              <a:t>-</a:t>
            </a:r>
            <a:r>
              <a:rPr lang="de-DE" dirty="0" err="1"/>
              <a:t>ueber</a:t>
            </a:r>
            <a:r>
              <a:rPr lang="de-DE" dirty="0"/>
              <a:t>-die-rechte-des-kindes/50774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3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Kinderrechte in einfacher Sprache für Kinder formuliert von UNICEF: https://</a:t>
            </a:r>
            <a:r>
              <a:rPr lang="de-DE" dirty="0" err="1"/>
              <a:t>www.unicef.de</a:t>
            </a:r>
            <a:r>
              <a:rPr lang="de-DE" dirty="0"/>
              <a:t>/informieren/</a:t>
            </a:r>
            <a:r>
              <a:rPr lang="de-DE" dirty="0" err="1"/>
              <a:t>materialien</a:t>
            </a:r>
            <a:r>
              <a:rPr lang="de-DE" dirty="0"/>
              <a:t>/</a:t>
            </a:r>
            <a:r>
              <a:rPr lang="de-DE" dirty="0" err="1"/>
              <a:t>konvention</a:t>
            </a:r>
            <a:r>
              <a:rPr lang="de-DE" dirty="0"/>
              <a:t>-</a:t>
            </a:r>
            <a:r>
              <a:rPr lang="de-DE" dirty="0" err="1"/>
              <a:t>ueber</a:t>
            </a:r>
            <a:r>
              <a:rPr lang="de-DE" dirty="0"/>
              <a:t>-die-rechte-des-kindes/50774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Kinderrechte in einfacher Sprache für Kinder formuliert von UNICEF: https://</a:t>
            </a:r>
            <a:r>
              <a:rPr lang="de-DE" dirty="0" err="1"/>
              <a:t>www.unicef.de</a:t>
            </a:r>
            <a:r>
              <a:rPr lang="de-DE" dirty="0"/>
              <a:t>/informieren/</a:t>
            </a:r>
            <a:r>
              <a:rPr lang="de-DE" dirty="0" err="1"/>
              <a:t>materialien</a:t>
            </a:r>
            <a:r>
              <a:rPr lang="de-DE" dirty="0"/>
              <a:t>/</a:t>
            </a:r>
            <a:r>
              <a:rPr lang="de-DE" dirty="0" err="1"/>
              <a:t>konvention</a:t>
            </a:r>
            <a:r>
              <a:rPr lang="de-DE" dirty="0"/>
              <a:t>-</a:t>
            </a:r>
            <a:r>
              <a:rPr lang="de-DE" dirty="0" err="1"/>
              <a:t>ueber</a:t>
            </a:r>
            <a:r>
              <a:rPr lang="de-DE" dirty="0"/>
              <a:t>-die-rechte-des-kindes/50774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58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Kinderrechte in einfacher Sprache für Kinder formuliert von UNICEF: https://</a:t>
            </a:r>
            <a:r>
              <a:rPr lang="de-DE" dirty="0" err="1"/>
              <a:t>www.unicef.de</a:t>
            </a:r>
            <a:r>
              <a:rPr lang="de-DE" dirty="0"/>
              <a:t>/informieren/</a:t>
            </a:r>
            <a:r>
              <a:rPr lang="de-DE" dirty="0" err="1"/>
              <a:t>materialien</a:t>
            </a:r>
            <a:r>
              <a:rPr lang="de-DE" dirty="0"/>
              <a:t>/</a:t>
            </a:r>
            <a:r>
              <a:rPr lang="de-DE" dirty="0" err="1"/>
              <a:t>konvention</a:t>
            </a:r>
            <a:r>
              <a:rPr lang="de-DE" dirty="0"/>
              <a:t>-</a:t>
            </a:r>
            <a:r>
              <a:rPr lang="de-DE" dirty="0" err="1"/>
              <a:t>ueber</a:t>
            </a:r>
            <a:r>
              <a:rPr lang="de-DE" dirty="0"/>
              <a:t>-die-rechte-des-kindes/50774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33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Kinderrechte in einfacher Sprache für Kinder formuliert von UNICEF: https://</a:t>
            </a:r>
            <a:r>
              <a:rPr lang="de-DE" dirty="0" err="1"/>
              <a:t>www.unicef.de</a:t>
            </a:r>
            <a:r>
              <a:rPr lang="de-DE" dirty="0"/>
              <a:t>/informieren/</a:t>
            </a:r>
            <a:r>
              <a:rPr lang="de-DE" dirty="0" err="1"/>
              <a:t>materialien</a:t>
            </a:r>
            <a:r>
              <a:rPr lang="de-DE" dirty="0"/>
              <a:t>/</a:t>
            </a:r>
            <a:r>
              <a:rPr lang="de-DE" dirty="0" err="1"/>
              <a:t>konvention</a:t>
            </a:r>
            <a:r>
              <a:rPr lang="de-DE" dirty="0"/>
              <a:t>-</a:t>
            </a:r>
            <a:r>
              <a:rPr lang="de-DE" dirty="0" err="1"/>
              <a:t>ueber</a:t>
            </a:r>
            <a:r>
              <a:rPr lang="de-DE" dirty="0"/>
              <a:t>-die-rechte-des-kindes/50774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87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Blick in das Kinderzimmer zu sehen (Verletzung der Privatsphäre)</a:t>
            </a:r>
          </a:p>
          <a:p>
            <a:pPr marL="171450" indent="-171450">
              <a:buFontTx/>
              <a:buChar char="-"/>
            </a:pPr>
            <a:r>
              <a:rPr lang="de-DE" dirty="0"/>
              <a:t>Viele Details zu sehen (welche Bücher die Kinder lesen, dass sie </a:t>
            </a:r>
            <a:r>
              <a:rPr lang="de-DE" dirty="0" err="1"/>
              <a:t>Tiptoi</a:t>
            </a:r>
            <a:r>
              <a:rPr lang="de-DE" dirty="0"/>
              <a:t> besitzen)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(Zimmer </a:t>
            </a:r>
            <a:r>
              <a:rPr lang="de-DE" dirty="0" err="1"/>
              <a:t>gestyled</a:t>
            </a:r>
            <a:r>
              <a:rPr lang="de-DE" dirty="0"/>
              <a:t> und aufgeräumt / nichts wirklich „persönliches“ zu sehen wie z.B. gerade ausgezogene Klamotten/ keine Kinder zu sehen)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ob die Kinder zugestimmt haben, dass das veröffentlicht wird, wissen wir nicht; aber Hinweis ist wichtig: als Kind dürfte ich hier auch wiedersprechen und sagen, wenn ich nicht will, dass das öffentlich zu sehen ist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9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Familiärer Moment: muss das öffentlich sein?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„Willst du, dass das alle sehen?“ / in der Zukunft noch sehen können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Was teilen meine Kinder wo und wann mit wem?</a:t>
            </a:r>
          </a:p>
          <a:p>
            <a:pPr marL="171450" indent="-171450">
              <a:buFontTx/>
              <a:buChar char="-"/>
            </a:pPr>
            <a:r>
              <a:rPr lang="de-DE" dirty="0"/>
              <a:t>Gibt es von jemandem die Perspektive, dass er</a:t>
            </a:r>
          </a:p>
          <a:p>
            <a:pPr marL="171450" indent="-171450">
              <a:buFontTx/>
              <a:buChar char="-"/>
            </a:pPr>
            <a:r>
              <a:rPr lang="de-DE" dirty="0"/>
              <a:t>Bsp. Browserballett/Extra3: persifliert, wie es wäre, wenn man </a:t>
            </a:r>
            <a:r>
              <a:rPr lang="de-DE" dirty="0" err="1"/>
              <a:t>i.d</a:t>
            </a:r>
            <a:r>
              <a:rPr lang="de-DE" dirty="0"/>
              <a:t>. Öffentlichkeit alles teilt („meine </a:t>
            </a:r>
            <a:r>
              <a:rPr lang="de-DE" dirty="0" err="1"/>
              <a:t>Kidner</a:t>
            </a:r>
            <a:r>
              <a:rPr lang="de-DE" dirty="0"/>
              <a:t>“, „Mein Frühstück“..)</a:t>
            </a:r>
          </a:p>
          <a:p>
            <a:pPr marL="171450" indent="-171450">
              <a:buFontTx/>
              <a:buChar char="-"/>
            </a:pPr>
            <a:r>
              <a:rPr lang="de-DE" dirty="0"/>
              <a:t>Am Elternabend thematisieren: auch solche unschuldigen Darstellungen können auf den falschen Kanälen geteilt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78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Wird gefilmt, was sie alles für 50.- bei DM kaufen kann (Kosmetik nicht 100% kindgerecht)</a:t>
            </a:r>
          </a:p>
          <a:p>
            <a:r>
              <a:rPr lang="de-DE" dirty="0"/>
              <a:t>-&gt; wird vorm Schminkregal „motiviert“, einzukaufen </a:t>
            </a:r>
          </a:p>
          <a:p>
            <a:r>
              <a:rPr lang="de-DE" dirty="0"/>
              <a:t>-&gt; zeigt daheim die Einkäufe</a:t>
            </a:r>
          </a:p>
          <a:p>
            <a:r>
              <a:rPr lang="de-DE" dirty="0"/>
              <a:t>&gt;&gt; Schutz vor wirtsch. Ausbeutung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C299-5162-C844-B29B-553BA7AFC45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01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8BE00-1B50-7C1B-33FB-2F7EB6F6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0FDA25-DCBF-ABA6-5F30-6740B50A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4160FF-2E58-B2F9-B859-2E481646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A2D049-E105-6A1B-9BE3-B78AFC51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5D19E-91F5-7160-EAF0-1A3DE1CE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4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38A88-8925-6183-65DD-C7B93138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7893F-6230-C0DB-2065-2D51A0837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41ECFA-E3CC-713E-C465-0BC50E9B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8907B8-F8C9-0047-E4D5-FB365367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E1893-84E5-73A1-8F27-44769ED8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41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54883C-E59C-3122-7893-7F6F6AC8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382C8C-2594-119A-99AF-48E4ACA28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934AB2-201C-DDE1-E7FF-1DF94CD9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5A3D8-9C44-F460-A027-C3C660CB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79FB2F-DF4E-706D-44CC-41337749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01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3CC86-F2C0-681E-60C0-AFB97710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02C2C">
              <a:alpha val="49859"/>
            </a:srgbClr>
          </a:solidFill>
        </p:spPr>
        <p:txBody>
          <a:bodyPr/>
          <a:lstStyle>
            <a:lvl1pPr>
              <a:defRPr>
                <a:latin typeface="Grundschrift" panose="03010100010101010101" pitchFamily="66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8063C-655B-BF9C-E66C-6524F0BD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rundschrift" panose="03010100010101010101" pitchFamily="66" charset="0"/>
              </a:defRPr>
            </a:lvl1pPr>
            <a:lvl2pPr>
              <a:defRPr>
                <a:latin typeface="Grundschrift" panose="03010100010101010101" pitchFamily="66" charset="0"/>
              </a:defRPr>
            </a:lvl2pPr>
            <a:lvl3pPr>
              <a:defRPr>
                <a:latin typeface="Grundschrift" panose="03010100010101010101" pitchFamily="66" charset="0"/>
              </a:defRPr>
            </a:lvl3pPr>
            <a:lvl4pPr>
              <a:defRPr>
                <a:latin typeface="Grundschrift" panose="03010100010101010101" pitchFamily="66" charset="0"/>
              </a:defRPr>
            </a:lvl4pPr>
            <a:lvl5pPr>
              <a:defRPr>
                <a:latin typeface="Grundschrift" panose="03010100010101010101" pitchFamily="66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78E88-121E-64B8-07EC-B6DA54CC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A3F77C-61B5-E57A-24B4-46D04C72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9C06C-0587-4DB9-ED99-03DDDD9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E29D8-7202-96D3-E987-AA9E9224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830A7-93E2-BEC8-DDF1-45F8FAC99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0296A0-F871-9709-63B3-E6CD760F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5701F5-8CE3-515E-2C39-1C0030FA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93DA7F-61E2-AF99-979A-0881ADDC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3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6A952-2FD5-D828-0ED9-1633E6A3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F0A691-B46D-C8B7-5292-72F1FADC7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9A4814-6BC7-2701-25F8-E1AEE755B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9AA393-0C18-D74B-F9B7-CA37095A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11CA04-779E-36CF-A359-26933107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9F30E2-BC5A-B200-7CF1-68D2006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B06F3-E5FC-601F-78E9-8DC6B4F2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09B72-392A-BB85-52AA-F896150C7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BF48D6-1211-DDD6-4EF4-38831EF5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81C624-430E-40E9-34C7-ABED51C10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286DA9-F0CB-0AF0-91E7-3C399830D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0A4BD4-9348-E854-0AAB-63036526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685D41-72F6-AF86-E5D9-EFCF07AA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75F455-1F29-0D60-71D8-A001A7EF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34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96C3A-4C16-19AB-E562-66E1BBD4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E0AE87-3D3C-312C-B391-17ACFD33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6E930F-E455-C49B-F543-A02657E6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D83B43-8920-E239-95DA-064C86AD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7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B21864-A587-7A92-ED36-F2F5800B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D15D0A-5A95-39B4-DEE0-803706D0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F3C0EC-DF53-E3A6-61CD-E7B08A22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24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65FB-B92B-BDE4-5C63-3F8D6DFD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F82EA8-BFAD-358A-33E8-1F42E162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923E92-0FE3-F982-E39B-D809009A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789855-B925-06A9-FDDF-65B7D8F9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5C67F-7D8A-AC7D-B845-22140C7A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4F1FBA-81F9-7034-595F-3C0B763C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3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2E752-AB0E-9DDD-FFC6-56AE107B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0C6217-BAA8-08C1-5C75-3AA6936F3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4C7F68-B066-50E5-42FE-CD52F3DD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2FDB74-8DF1-EA50-5CA9-6F8A39C7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62A0E-2B93-A133-A2E1-5CA8ADD9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95DD7B-01A4-7868-4CA6-EADB58AB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534877-F794-BC83-EE4C-BA1DAABC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C02C2C">
              <a:alpha val="49527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9D292B-D20B-B3BD-1617-D9B88EEA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D027A5-968C-B814-6BB2-05B40B766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5D2B-DC29-FF44-AD73-539257373011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E473C-1A6E-BBA1-F1BA-DA13E21F3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D95DC9-B6D5-EA57-6808-726D46673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BA16-7A24-B34F-9C28-BA77E3032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3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undschrift" panose="030101000101010101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pXUaxFs4ocM?feature=oembe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11al72n4_Y?t=3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LBtpEU4fY?t=1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YLaLeA86ks?t=13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GCwHm0O1Pg?t=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dOBWQeSiA0?t=4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nisauland.de/wissen/spezial/politik/kinderrechte/kinderrechte-kapitel-20.html" TargetMode="External"/><Relationship Id="rId3" Type="http://schemas.openxmlformats.org/officeDocument/2006/relationships/hyperlink" Target="https://youtu.be/FaLBtpEU4fY" TargetMode="External"/><Relationship Id="rId7" Type="http://schemas.openxmlformats.org/officeDocument/2006/relationships/hyperlink" Target="https://www.unicef.de/_cae/resource/blob/50770/b803ba01e7ad59fc9607c893b8800ede/d0007-krk-kinderversion-illustrationen-2014-pdf-data.pdf" TargetMode="External"/><Relationship Id="rId2" Type="http://schemas.openxmlformats.org/officeDocument/2006/relationships/hyperlink" Target="https://youtu.be/B11al72n4_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tdOBWQeSiA0" TargetMode="External"/><Relationship Id="rId5" Type="http://schemas.openxmlformats.org/officeDocument/2006/relationships/hyperlink" Target="https://youtu.be/wGCwHm0O1Pg" TargetMode="External"/><Relationship Id="rId4" Type="http://schemas.openxmlformats.org/officeDocument/2006/relationships/hyperlink" Target="https://youtu.be/iYLaLeA86k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EC04C64-D97C-04F0-43EA-9FD314F7616E}"/>
              </a:ext>
            </a:extLst>
          </p:cNvPr>
          <p:cNvSpPr txBox="1"/>
          <p:nvPr/>
        </p:nvSpPr>
        <p:spPr>
          <a:xfrm>
            <a:off x="1524000" y="3244334"/>
            <a:ext cx="7125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https://www.youtube.com/embed/pXUaxFs4ocM?feature=oembed</a:t>
            </a:r>
            <a:r>
              <a:rPr lang="de-DE" dirty="0"/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A52960-802E-8F88-D820-DBF75FB3AE31}"/>
              </a:ext>
            </a:extLst>
          </p:cNvPr>
          <p:cNvSpPr txBox="1">
            <a:spLocks/>
          </p:cNvSpPr>
          <p:nvPr/>
        </p:nvSpPr>
        <p:spPr>
          <a:xfrm>
            <a:off x="1524000" y="519248"/>
            <a:ext cx="9144000" cy="2387600"/>
          </a:xfrm>
          <a:prstGeom prst="rect">
            <a:avLst/>
          </a:prstGeom>
          <a:solidFill>
            <a:srgbClr val="C02C2C">
              <a:alpha val="4985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defRPr>
            </a:lvl1pPr>
          </a:lstStyle>
          <a:p>
            <a:r>
              <a:rPr lang="de-DE" sz="8800" dirty="0"/>
              <a:t>KINDERRECHTE</a:t>
            </a:r>
            <a:br>
              <a:rPr lang="de-DE" sz="8800" dirty="0"/>
            </a:br>
            <a:r>
              <a:rPr lang="de-DE" sz="4000" dirty="0"/>
              <a:t>Erklärvideo</a:t>
            </a:r>
            <a:endParaRPr lang="de-DE" sz="8800" b="1" dirty="0"/>
          </a:p>
        </p:txBody>
      </p:sp>
    </p:spTree>
    <p:extLst>
      <p:ext uri="{BB962C8B-B14F-4D97-AF65-F5344CB8AC3E}">
        <p14:creationId xmlns:p14="http://schemas.microsoft.com/office/powerpoint/2010/main" val="28136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007F9-69ED-1B66-C75E-2D516451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1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5AC965-7C5E-45CE-7E5C-E17BD4C6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https://youtu.be/B11al72n4_Y?t=37</a:t>
            </a:r>
            <a:r>
              <a:rPr lang="de-DE" dirty="0"/>
              <a:t> (bis 1:41)</a:t>
            </a:r>
          </a:p>
        </p:txBody>
      </p:sp>
    </p:spTree>
    <p:extLst>
      <p:ext uri="{BB962C8B-B14F-4D97-AF65-F5344CB8AC3E}">
        <p14:creationId xmlns:p14="http://schemas.microsoft.com/office/powerpoint/2010/main" val="18784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14857-7112-224B-F3D1-1198002E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19FC8E-3A99-A033-C659-3C8C4E20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https://youtu.be/FaLBtpEU4fY?t=166</a:t>
            </a:r>
            <a:r>
              <a:rPr lang="de-DE" dirty="0"/>
              <a:t> (bis 3:54)</a:t>
            </a:r>
          </a:p>
        </p:txBody>
      </p:sp>
    </p:spTree>
    <p:extLst>
      <p:ext uri="{BB962C8B-B14F-4D97-AF65-F5344CB8AC3E}">
        <p14:creationId xmlns:p14="http://schemas.microsoft.com/office/powerpoint/2010/main" val="12274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7C6E8-A21B-13FA-BF1D-DE063BCA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57FE83-66D2-9C21-1140-644FC89E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https://youtu.be/iYLaLeA86ks?t=130</a:t>
            </a:r>
            <a:r>
              <a:rPr lang="de-DE" dirty="0"/>
              <a:t> (bis 4:34) </a:t>
            </a:r>
          </a:p>
        </p:txBody>
      </p:sp>
    </p:spTree>
    <p:extLst>
      <p:ext uri="{BB962C8B-B14F-4D97-AF65-F5344CB8AC3E}">
        <p14:creationId xmlns:p14="http://schemas.microsoft.com/office/powerpoint/2010/main" val="376638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6E0A0-D6C1-733C-AC1C-38AEF1A4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DF3AD1-7250-A1CC-20E9-DF7CE62D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https://youtu.be/wGCwHm0O1Pg?t=38</a:t>
            </a:r>
            <a:r>
              <a:rPr lang="de-DE" dirty="0"/>
              <a:t> (bis 1:53)</a:t>
            </a:r>
          </a:p>
        </p:txBody>
      </p:sp>
    </p:spTree>
    <p:extLst>
      <p:ext uri="{BB962C8B-B14F-4D97-AF65-F5344CB8AC3E}">
        <p14:creationId xmlns:p14="http://schemas.microsoft.com/office/powerpoint/2010/main" val="329192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BC59F-4D83-E379-9DD3-B7651512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B59E0AB-630C-4CEE-DC34-0D46F5A0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https://youtu.be/tdOBWQeSiA0?t=400</a:t>
            </a:r>
            <a:r>
              <a:rPr lang="de-DE" dirty="0"/>
              <a:t> (bis 7:50)</a:t>
            </a:r>
          </a:p>
        </p:txBody>
      </p:sp>
    </p:spTree>
    <p:extLst>
      <p:ext uri="{BB962C8B-B14F-4D97-AF65-F5344CB8AC3E}">
        <p14:creationId xmlns:p14="http://schemas.microsoft.com/office/powerpoint/2010/main" val="221457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152EC-04D1-4B92-1E89-BB10CF74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9248"/>
            <a:ext cx="9144000" cy="2387600"/>
          </a:xfrm>
        </p:spPr>
        <p:txBody>
          <a:bodyPr>
            <a:normAutofit/>
          </a:bodyPr>
          <a:lstStyle/>
          <a:p>
            <a:r>
              <a:rPr lang="de-DE" sz="8800" b="1" dirty="0"/>
              <a:t>KINDERRECHTE</a:t>
            </a:r>
            <a:br>
              <a:rPr lang="de-DE" sz="8800" b="1" dirty="0"/>
            </a:br>
            <a:r>
              <a:rPr lang="de-DE" sz="4000" b="1" dirty="0"/>
              <a:t>gelten überall – auch im Internet!</a:t>
            </a:r>
            <a:endParaRPr lang="de-DE" sz="8800" b="1" dirty="0"/>
          </a:p>
        </p:txBody>
      </p:sp>
      <p:pic>
        <p:nvPicPr>
          <p:cNvPr id="3" name="Grafik 2" descr="Ein Bild, das Text, Spielzeug enthält.&#10;&#10;Automatisch generierte Beschreibung">
            <a:extLst>
              <a:ext uri="{FF2B5EF4-FFF2-40B4-BE49-F238E27FC236}">
                <a16:creationId xmlns:a16="http://schemas.microsoft.com/office/drawing/2014/main" id="{1B8EEA11-9FCF-BAE6-E969-206040852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4110" y="3094220"/>
            <a:ext cx="3763780" cy="3763780"/>
          </a:xfrm>
          <a:prstGeom prst="rect">
            <a:avLst/>
          </a:prstGeom>
        </p:spPr>
      </p:pic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0390A0CB-A62E-6D33-ACD0-8AEB1DA43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476312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2D473-9B89-6E83-4A52-8A5B7BD7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ich tun, wenn ich Kinderrechtsverletzungen erkenne?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063CFB6-2E31-C840-C600-99D8E5841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1311" y="0"/>
            <a:ext cx="1690689" cy="169068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526D2A-7035-0CBF-0AD3-127EB028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119" y="0"/>
            <a:ext cx="1690690" cy="16906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7E72F04-5F16-E510-9214-E4A1E483EB32}"/>
              </a:ext>
            </a:extLst>
          </p:cNvPr>
          <p:cNvSpPr txBox="1"/>
          <p:nvPr/>
        </p:nvSpPr>
        <p:spPr>
          <a:xfrm>
            <a:off x="246185" y="1969475"/>
            <a:ext cx="5849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3010100010101010101" pitchFamily="66" charset="0"/>
              </a:rPr>
              <a:t>! Trau dich, für dein Recht einzustehen, z.B. wenn Eltern oder Freunde ungewollt Fotos von dir machen oder veröffentlichen!</a:t>
            </a:r>
          </a:p>
          <a:p>
            <a:endParaRPr lang="de-DE" sz="2400" dirty="0">
              <a:latin typeface="Grundschrift" panose="03010100010101010101" pitchFamily="66" charset="0"/>
            </a:endParaRPr>
          </a:p>
          <a:p>
            <a:r>
              <a:rPr lang="de-DE" sz="2400" dirty="0">
                <a:latin typeface="Grundschrift" panose="03010100010101010101" pitchFamily="66" charset="0"/>
              </a:rPr>
              <a:t>!Respektiere genauso die Privatsphäre von anderen!</a:t>
            </a:r>
          </a:p>
          <a:p>
            <a:endParaRPr lang="de-DE" sz="2400" dirty="0">
              <a:latin typeface="Grundschrift" panose="03010100010101010101" pitchFamily="66" charset="0"/>
            </a:endParaRPr>
          </a:p>
          <a:p>
            <a:r>
              <a:rPr lang="de-DE" sz="2400" dirty="0">
                <a:latin typeface="Grundschrift" panose="03010100010101010101" pitchFamily="66" charset="0"/>
              </a:rPr>
              <a:t>!Schreite als Beobachter bei Mobbing oder Verletzung der Privatsphäre ein!</a:t>
            </a:r>
          </a:p>
          <a:p>
            <a:endParaRPr lang="de-DE" sz="2400" dirty="0">
              <a:latin typeface="Grundschrift" panose="03010100010101010101" pitchFamily="66" charset="0"/>
            </a:endParaRPr>
          </a:p>
          <a:p>
            <a:r>
              <a:rPr lang="de-DE" sz="2400" dirty="0">
                <a:latin typeface="Grundschrift" panose="03010100010101010101" pitchFamily="66" charset="0"/>
              </a:rPr>
              <a:t>!Sprich mit Vertrauenspersonen, z.B. in der Schule oder in der Familie! </a:t>
            </a:r>
          </a:p>
          <a:p>
            <a:endParaRPr lang="de-DE" sz="2400" dirty="0">
              <a:latin typeface="Grundschrift" panose="03010100010101010101" pitchFamily="66" charset="0"/>
            </a:endParaRPr>
          </a:p>
          <a:p>
            <a:endParaRPr lang="de-DE" sz="2400" dirty="0">
              <a:latin typeface="Grundschrift" panose="03010100010101010101" pitchFamily="66" charset="0"/>
            </a:endParaRPr>
          </a:p>
        </p:txBody>
      </p:sp>
      <p:sp>
        <p:nvSpPr>
          <p:cNvPr id="11" name="Ovale Legende 10">
            <a:extLst>
              <a:ext uri="{FF2B5EF4-FFF2-40B4-BE49-F238E27FC236}">
                <a16:creationId xmlns:a16="http://schemas.microsoft.com/office/drawing/2014/main" id="{197C9BEB-1DA3-8034-AA33-A81E3B668C31}"/>
              </a:ext>
            </a:extLst>
          </p:cNvPr>
          <p:cNvSpPr/>
          <p:nvPr/>
        </p:nvSpPr>
        <p:spPr>
          <a:xfrm>
            <a:off x="6909834" y="3018325"/>
            <a:ext cx="5140569" cy="3604847"/>
          </a:xfrm>
          <a:prstGeom prst="wedgeEllipseCallout">
            <a:avLst>
              <a:gd name="adj1" fmla="val 55628"/>
              <a:gd name="adj2" fmla="val 5556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6AE35C-EB17-6D95-1112-CA0FDA6AB3D7}"/>
              </a:ext>
            </a:extLst>
          </p:cNvPr>
          <p:cNvSpPr txBox="1"/>
          <p:nvPr/>
        </p:nvSpPr>
        <p:spPr>
          <a:xfrm>
            <a:off x="7843163" y="2092896"/>
            <a:ext cx="327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Grundschrift" panose="03010100010101010101" pitchFamily="66" charset="0"/>
              </a:rPr>
              <a:t>Das kann ich sagen:</a:t>
            </a:r>
          </a:p>
        </p:txBody>
      </p:sp>
    </p:spTree>
    <p:extLst>
      <p:ext uri="{BB962C8B-B14F-4D97-AF65-F5344CB8AC3E}">
        <p14:creationId xmlns:p14="http://schemas.microsoft.com/office/powerpoint/2010/main" val="337409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B8265-F64A-45B4-A129-12796678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23E44F-75F7-44CF-992F-84A73CAE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00" dirty="0">
                <a:hlinkClick r:id="rId2"/>
              </a:rPr>
              <a:t>https://youtu.be/B11al72n4_Y</a:t>
            </a:r>
            <a:r>
              <a:rPr lang="de-DE" sz="1400" dirty="0"/>
              <a:t> </a:t>
            </a:r>
            <a:r>
              <a:rPr lang="de-DE" sz="1400" dirty="0" err="1"/>
              <a:t>Roomtour</a:t>
            </a:r>
            <a:r>
              <a:rPr lang="de-DE" sz="1400" dirty="0"/>
              <a:t>- Wohnen mit Kindern</a:t>
            </a:r>
          </a:p>
          <a:p>
            <a:r>
              <a:rPr lang="de-DE" sz="1400" dirty="0">
                <a:hlinkClick r:id="rId3"/>
              </a:rPr>
              <a:t>https://youtu.be/FaLBtpEU4fY</a:t>
            </a:r>
            <a:r>
              <a:rPr lang="de-DE" sz="1400" dirty="0"/>
              <a:t> Mia kann alleine schwimmen</a:t>
            </a:r>
          </a:p>
          <a:p>
            <a:r>
              <a:rPr lang="de-DE" sz="1400" dirty="0">
                <a:hlinkClick r:id="rId4"/>
              </a:rPr>
              <a:t>https://youtu.be/iYLaLeA86ks</a:t>
            </a:r>
            <a:r>
              <a:rPr lang="de-DE" sz="1400" dirty="0"/>
              <a:t> Was kauft eine 11-jährige im </a:t>
            </a:r>
            <a:r>
              <a:rPr lang="de-DE" sz="1400" dirty="0" err="1"/>
              <a:t>Dm</a:t>
            </a:r>
            <a:r>
              <a:rPr lang="de-DE" sz="1400" dirty="0"/>
              <a:t>?</a:t>
            </a:r>
          </a:p>
          <a:p>
            <a:r>
              <a:rPr lang="de-DE" sz="1400" dirty="0">
                <a:hlinkClick r:id="rId5"/>
              </a:rPr>
              <a:t>https://youtu.be/wGCwHm0O1Pg</a:t>
            </a:r>
            <a:r>
              <a:rPr lang="de-DE" sz="1400" dirty="0"/>
              <a:t> Back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school</a:t>
            </a:r>
            <a:r>
              <a:rPr lang="de-DE" sz="1400" dirty="0"/>
              <a:t> </a:t>
            </a:r>
            <a:r>
              <a:rPr lang="de-DE" sz="1400" dirty="0" err="1"/>
              <a:t>routine</a:t>
            </a:r>
            <a:endParaRPr lang="de-DE" sz="1400" dirty="0"/>
          </a:p>
          <a:p>
            <a:r>
              <a:rPr lang="de-DE" sz="1400" dirty="0">
                <a:hlinkClick r:id="rId6"/>
              </a:rPr>
              <a:t>https://youtu.be/tdOBWQeSiA0</a:t>
            </a:r>
            <a:r>
              <a:rPr lang="de-DE" sz="1400" dirty="0"/>
              <a:t> Experiment Glibber Bad geht schief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>
                <a:effectLst/>
              </a:rPr>
              <a:t>Deutsches Komitee </a:t>
            </a:r>
            <a:r>
              <a:rPr lang="de-DE" sz="1400" dirty="0" err="1">
                <a:effectLst/>
              </a:rPr>
              <a:t>für</a:t>
            </a:r>
            <a:r>
              <a:rPr lang="de-DE" sz="1400" dirty="0">
                <a:effectLst/>
              </a:rPr>
              <a:t> UNICEF e.V. : Alle Kinderrechte unter </a:t>
            </a:r>
            <a:r>
              <a:rPr lang="de-DE" sz="1400" dirty="0">
                <a:effectLst/>
                <a:hlinkClick r:id="rId7"/>
              </a:rPr>
              <a:t>https://www.unicef.de/_cae/resource/blob/50770/b803ba01e7ad59fc9607c893b8800ede/d0007-krk-kinderversion-illustrationen-2014-pdf-data.pdf</a:t>
            </a:r>
            <a:endParaRPr lang="de-DE" sz="1400" dirty="0">
              <a:effectLst/>
            </a:endParaRPr>
          </a:p>
          <a:p>
            <a:r>
              <a:rPr lang="de-DE" sz="1400" dirty="0">
                <a:hlinkClick r:id="rId8"/>
              </a:rPr>
              <a:t>https://www.hanisauland.de/wissen/spezial/politik/kinderrechte/kinderrechte-kapitel-20.html</a:t>
            </a:r>
            <a:r>
              <a:rPr lang="de-DE" sz="1400" dirty="0"/>
              <a:t> 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8885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>
                <a:latin typeface="Grundschrift" panose="03010100010101010101" pitchFamily="66" charset="0"/>
              </a:rPr>
              <a:t>Denkst du, das macht dem Kind Spaß?</a:t>
            </a:r>
          </a:p>
        </p:txBody>
      </p:sp>
    </p:spTree>
    <p:extLst>
      <p:ext uri="{BB962C8B-B14F-4D97-AF65-F5344CB8AC3E}">
        <p14:creationId xmlns:p14="http://schemas.microsoft.com/office/powerpoint/2010/main" val="152355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>
                <a:latin typeface="Grundschrift" panose="03010100010101010101" pitchFamily="66" charset="0"/>
              </a:rPr>
              <a:t>Denkst du, das Kind ist von alleine auf die Idee gekommen dieses Video zu machen?</a:t>
            </a:r>
          </a:p>
        </p:txBody>
      </p:sp>
    </p:spTree>
    <p:extLst>
      <p:ext uri="{BB962C8B-B14F-4D97-AF65-F5344CB8AC3E}">
        <p14:creationId xmlns:p14="http://schemas.microsoft.com/office/powerpoint/2010/main" val="192381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Marke Fragezeichen mit einfarbiger Füllung">
            <a:extLst>
              <a:ext uri="{FF2B5EF4-FFF2-40B4-BE49-F238E27FC236}">
                <a16:creationId xmlns:a16="http://schemas.microsoft.com/office/drawing/2014/main" id="{8BAAFBFE-C53C-966D-EA24-2A9EF132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3908" y="4641330"/>
            <a:ext cx="747010" cy="7470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2152EC-04D1-4B92-1E89-BB10CF74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9248"/>
            <a:ext cx="9144000" cy="2387600"/>
          </a:xfrm>
        </p:spPr>
        <p:txBody>
          <a:bodyPr>
            <a:normAutofit/>
          </a:bodyPr>
          <a:lstStyle/>
          <a:p>
            <a:r>
              <a:rPr lang="de-DE" sz="8800" dirty="0"/>
              <a:t>KINDERRECHTE</a:t>
            </a:r>
            <a:br>
              <a:rPr lang="de-DE" sz="8800" dirty="0"/>
            </a:br>
            <a:r>
              <a:rPr lang="de-DE" sz="4000" dirty="0"/>
              <a:t>gelten überall – </a:t>
            </a:r>
            <a:r>
              <a:rPr lang="de-DE" sz="4000" b="1" dirty="0"/>
              <a:t>auch im Internet?!</a:t>
            </a:r>
            <a:endParaRPr lang="de-DE" sz="8800" b="1" dirty="0"/>
          </a:p>
        </p:txBody>
      </p:sp>
      <p:pic>
        <p:nvPicPr>
          <p:cNvPr id="4" name="Grafik 3" descr="Ein Bild, das Text, Spielzeug enthält.&#10;&#10;Automatisch generierte Beschreibung">
            <a:extLst>
              <a:ext uri="{FF2B5EF4-FFF2-40B4-BE49-F238E27FC236}">
                <a16:creationId xmlns:a16="http://schemas.microsoft.com/office/drawing/2014/main" id="{870A2439-D9AD-E1D3-C176-72EFF104E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4110" y="3094220"/>
            <a:ext cx="3763780" cy="37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>
                <a:latin typeface="Grundschrift" panose="03010100010101010101" pitchFamily="66" charset="0"/>
              </a:rPr>
              <a:t>Würdest du das machen? Wenn ja/nein – warum?</a:t>
            </a:r>
          </a:p>
        </p:txBody>
      </p:sp>
    </p:spTree>
    <p:extLst>
      <p:ext uri="{BB962C8B-B14F-4D97-AF65-F5344CB8AC3E}">
        <p14:creationId xmlns:p14="http://schemas.microsoft.com/office/powerpoint/2010/main" val="121020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latin typeface="Grundschrift" panose="03010100010101010101" pitchFamily="66" charset="0"/>
              </a:rPr>
              <a:t>Stell dir vor: </a:t>
            </a:r>
            <a:br>
              <a:rPr lang="de-DE" sz="4800" dirty="0">
                <a:latin typeface="Grundschrift" panose="03010100010101010101" pitchFamily="66" charset="0"/>
              </a:rPr>
            </a:br>
            <a:r>
              <a:rPr lang="de-DE" sz="4400" dirty="0">
                <a:latin typeface="Grundschrift" panose="03010100010101010101" pitchFamily="66" charset="0"/>
              </a:rPr>
              <a:t>Was wäre wenn du jeden Nachmittag nach den Hausaufgaben noch zwei Stunden Werbevideos drehen müsstest?</a:t>
            </a:r>
            <a:endParaRPr lang="de-DE" sz="48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6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>
                <a:latin typeface="Grundschrift" panose="03010100010101010101" pitchFamily="66" charset="0"/>
              </a:rPr>
              <a:t>Was denkst du, was passiert, wenn das Kind keine Lust hat?</a:t>
            </a:r>
          </a:p>
        </p:txBody>
      </p:sp>
    </p:spTree>
    <p:extLst>
      <p:ext uri="{BB962C8B-B14F-4D97-AF65-F5344CB8AC3E}">
        <p14:creationId xmlns:p14="http://schemas.microsoft.com/office/powerpoint/2010/main" val="77250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004FB092-D8CE-E65D-9378-B2101D872E2C}"/>
              </a:ext>
            </a:extLst>
          </p:cNvPr>
          <p:cNvSpPr/>
          <p:nvPr/>
        </p:nvSpPr>
        <p:spPr>
          <a:xfrm>
            <a:off x="62753" y="85164"/>
            <a:ext cx="12066493" cy="6687671"/>
          </a:xfrm>
          <a:prstGeom prst="cloudCallout">
            <a:avLst>
              <a:gd name="adj1" fmla="val -43189"/>
              <a:gd name="adj2" fmla="val 472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>
                <a:latin typeface="Grundschrift" panose="03010100010101010101" pitchFamily="66" charset="0"/>
              </a:rPr>
              <a:t>Stell dir vor, das Kind findet den Rucksack gar nicht toll – findest du es gut, dass es trotzdem darüber redet?</a:t>
            </a:r>
          </a:p>
        </p:txBody>
      </p:sp>
    </p:spTree>
    <p:extLst>
      <p:ext uri="{BB962C8B-B14F-4D97-AF65-F5344CB8AC3E}">
        <p14:creationId xmlns:p14="http://schemas.microsoft.com/office/powerpoint/2010/main" val="2559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B225C-E1EF-EAB8-0CD2-8328127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207F8D-7EB9-A695-90CD-AA73C872951B}"/>
              </a:ext>
            </a:extLst>
          </p:cNvPr>
          <p:cNvSpPr txBox="1"/>
          <p:nvPr/>
        </p:nvSpPr>
        <p:spPr>
          <a:xfrm>
            <a:off x="523389" y="2239024"/>
            <a:ext cx="506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Grundschrift" panose="03010100010101010101" pitchFamily="66" charset="0"/>
              </a:rPr>
              <a:t>Art. 12 Berücksichtigung des Kinderwillens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Grundschrift" panose="03010100010101010101" pitchFamily="66" charset="0"/>
              </a:rPr>
              <a:t>Art. 13 Meinungsfreiheit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Grundschrift" panose="03010100010101010101" pitchFamily="66" charset="0"/>
              </a:rPr>
              <a:t>Art. 16 Schutz und Ehre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Grundschrift" panose="03010100010101010101" pitchFamily="66" charset="0"/>
              </a:rPr>
              <a:t>Art. 32 Schutz vor wirtschaftlicher Ausbeutung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Grundschrift" panose="03010100010101010101" pitchFamily="66" charset="0"/>
              </a:rPr>
              <a:t>Art. 34 Schutz vor sexuellem Missbrauch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AB391F-836B-6706-537D-0BE097BD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15" b="20594"/>
          <a:stretch/>
        </p:blipFill>
        <p:spPr>
          <a:xfrm>
            <a:off x="1524000" y="3656022"/>
            <a:ext cx="8985773" cy="26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BF41-BE0C-7BC7-257F-011CEEBF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CC177-BB3F-F033-F812-0FB6EAD3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de-DE" sz="4400" b="1" dirty="0">
                <a:ea typeface="+mj-ea"/>
                <a:cs typeface="+mj-cs"/>
              </a:rPr>
              <a:t>Berücksichtigung des Kindeswillens</a:t>
            </a:r>
          </a:p>
          <a:p>
            <a:pPr marL="0" indent="0" algn="ctr">
              <a:buNone/>
            </a:pPr>
            <a:r>
              <a:rPr lang="de-DE" sz="4400" dirty="0">
                <a:ea typeface="+mj-ea"/>
                <a:cs typeface="+mj-cs"/>
              </a:rPr>
              <a:t>(Art. 12)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509652C4-4E7D-91BF-D6B6-16893348C1DD}"/>
              </a:ext>
            </a:extLst>
          </p:cNvPr>
          <p:cNvSpPr/>
          <p:nvPr/>
        </p:nvSpPr>
        <p:spPr>
          <a:xfrm>
            <a:off x="1129145" y="4391889"/>
            <a:ext cx="4038600" cy="2100117"/>
          </a:xfrm>
          <a:prstGeom prst="wedgeEllipseCallout">
            <a:avLst>
              <a:gd name="adj1" fmla="val -74018"/>
              <a:gd name="adj2" fmla="val -72870"/>
            </a:avLst>
          </a:prstGeom>
          <a:solidFill>
            <a:srgbClr val="E49A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„Du hast das Recht, deine Meinung mitzuteilen und Erwachsene müssen das, was du sagst, ernst nehmen.“ </a:t>
            </a:r>
            <a:r>
              <a:rPr lang="de-DE" sz="1400" i="1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(Unicef, 2017) </a:t>
            </a:r>
            <a:endParaRPr lang="de-DE" i="1" dirty="0">
              <a:solidFill>
                <a:schemeClr val="tx1"/>
              </a:solidFill>
              <a:latin typeface="Grundschrift" panose="03010100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023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7252A-ED3C-58E9-8748-6C8A0A0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9614242-B810-59E7-D931-5DDCB52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DE" sz="4400" b="1" dirty="0">
                <a:ea typeface="+mj-ea"/>
                <a:cs typeface="+mj-cs"/>
              </a:rPr>
              <a:t>Meinungsfreiheit</a:t>
            </a:r>
          </a:p>
          <a:p>
            <a:pPr marL="0" indent="0" algn="ctr">
              <a:buNone/>
            </a:pPr>
            <a:r>
              <a:rPr lang="de-DE" sz="4400" dirty="0">
                <a:ea typeface="+mj-ea"/>
                <a:cs typeface="+mj-cs"/>
              </a:rPr>
              <a:t>(Art. 13)</a:t>
            </a:r>
          </a:p>
        </p:txBody>
      </p:sp>
      <p:sp>
        <p:nvSpPr>
          <p:cNvPr id="5" name="Ovale Legende 4">
            <a:extLst>
              <a:ext uri="{FF2B5EF4-FFF2-40B4-BE49-F238E27FC236}">
                <a16:creationId xmlns:a16="http://schemas.microsoft.com/office/drawing/2014/main" id="{0FCE4A0E-CDCA-CC3D-8EA9-C861BE895662}"/>
              </a:ext>
            </a:extLst>
          </p:cNvPr>
          <p:cNvSpPr/>
          <p:nvPr/>
        </p:nvSpPr>
        <p:spPr>
          <a:xfrm>
            <a:off x="7516091" y="4364180"/>
            <a:ext cx="4038600" cy="2100117"/>
          </a:xfrm>
          <a:prstGeom prst="wedgeEllipseCallout">
            <a:avLst>
              <a:gd name="adj1" fmla="val 61145"/>
              <a:gd name="adj2" fmla="val -64294"/>
            </a:avLst>
          </a:prstGeom>
          <a:solidFill>
            <a:srgbClr val="E49A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„Du hast das Recht zu erfahren, was in der Welt vor sich geht.“ </a:t>
            </a:r>
            <a:r>
              <a:rPr lang="de-DE" sz="1400" i="1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(Unicef, 2017) </a:t>
            </a:r>
            <a:endParaRPr lang="de-DE" i="1" dirty="0">
              <a:solidFill>
                <a:schemeClr val="tx1"/>
              </a:solidFill>
              <a:latin typeface="Grundschrift" panose="03010100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30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7252A-ED3C-58E9-8748-6C8A0A0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9614242-B810-59E7-D931-5DDCB52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DE" sz="4400" b="1" dirty="0">
                <a:ea typeface="+mj-ea"/>
                <a:cs typeface="+mj-cs"/>
              </a:rPr>
              <a:t>Schutz der Privatsphäre und Ehre</a:t>
            </a:r>
          </a:p>
          <a:p>
            <a:pPr marL="0" indent="0" algn="ctr">
              <a:buNone/>
            </a:pPr>
            <a:r>
              <a:rPr lang="de-DE" sz="4400" dirty="0">
                <a:ea typeface="+mj-ea"/>
                <a:cs typeface="+mj-cs"/>
              </a:rPr>
              <a:t>(Art. 16)</a:t>
            </a:r>
          </a:p>
        </p:txBody>
      </p:sp>
      <p:sp>
        <p:nvSpPr>
          <p:cNvPr id="3" name="Ovale Legende 2">
            <a:extLst>
              <a:ext uri="{FF2B5EF4-FFF2-40B4-BE49-F238E27FC236}">
                <a16:creationId xmlns:a16="http://schemas.microsoft.com/office/drawing/2014/main" id="{0871B75E-4B82-EFC5-E764-27BE28A6262F}"/>
              </a:ext>
            </a:extLst>
          </p:cNvPr>
          <p:cNvSpPr/>
          <p:nvPr/>
        </p:nvSpPr>
        <p:spPr>
          <a:xfrm>
            <a:off x="367145" y="4322617"/>
            <a:ext cx="4038600" cy="2100117"/>
          </a:xfrm>
          <a:prstGeom prst="wedgeEllipseCallout">
            <a:avLst>
              <a:gd name="adj1" fmla="val -65785"/>
              <a:gd name="adj2" fmla="val 78202"/>
            </a:avLst>
          </a:prstGeom>
          <a:solidFill>
            <a:srgbClr val="E49A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„Niemand darf ungefragt deine Briefe lesen, dein Zimmer durchsuchen oder ähnliches tun.“ </a:t>
            </a:r>
            <a:r>
              <a:rPr lang="de-DE" sz="1400" i="1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(Unicef, 2017) </a:t>
            </a:r>
            <a:endParaRPr lang="de-DE" i="1" dirty="0">
              <a:solidFill>
                <a:schemeClr val="tx1"/>
              </a:solidFill>
              <a:latin typeface="Grundschrift" panose="03010100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7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7252A-ED3C-58E9-8748-6C8A0A0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9614242-B810-59E7-D931-5DDCB52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DE" sz="4400" b="1" dirty="0">
                <a:ea typeface="+mj-ea"/>
                <a:cs typeface="+mj-cs"/>
              </a:rPr>
              <a:t>Schutz vor wirtschaftlicher Ausbeutung</a:t>
            </a:r>
          </a:p>
          <a:p>
            <a:pPr marL="0" indent="0" algn="ctr">
              <a:buNone/>
            </a:pPr>
            <a:r>
              <a:rPr lang="de-DE" sz="4400" dirty="0">
                <a:ea typeface="+mj-ea"/>
                <a:cs typeface="+mj-cs"/>
              </a:rPr>
              <a:t>(Art. 32)</a:t>
            </a:r>
          </a:p>
        </p:txBody>
      </p:sp>
      <p:sp>
        <p:nvSpPr>
          <p:cNvPr id="3" name="Ovale Legende 2">
            <a:extLst>
              <a:ext uri="{FF2B5EF4-FFF2-40B4-BE49-F238E27FC236}">
                <a16:creationId xmlns:a16="http://schemas.microsoft.com/office/drawing/2014/main" id="{BC7BCF1F-9D18-E762-6C07-D537F4E343F0}"/>
              </a:ext>
            </a:extLst>
          </p:cNvPr>
          <p:cNvSpPr/>
          <p:nvPr/>
        </p:nvSpPr>
        <p:spPr>
          <a:xfrm>
            <a:off x="7315200" y="4211782"/>
            <a:ext cx="4038600" cy="2100117"/>
          </a:xfrm>
          <a:prstGeom prst="wedgeEllipseCallout">
            <a:avLst>
              <a:gd name="adj1" fmla="val 47080"/>
              <a:gd name="adj2" fmla="val 62369"/>
            </a:avLst>
          </a:prstGeom>
          <a:solidFill>
            <a:srgbClr val="E49A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„Der Staat muss dich vor Arbeit schützen, die schlecht für deine Gesundheit oder deine Schulbildung ist.“ </a:t>
            </a:r>
            <a:r>
              <a:rPr lang="de-DE" sz="1400" i="1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(Unicef, 2017) </a:t>
            </a:r>
            <a:endParaRPr lang="de-DE" i="1" dirty="0">
              <a:solidFill>
                <a:schemeClr val="tx1"/>
              </a:solidFill>
              <a:latin typeface="Grundschrift" panose="03010100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13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7252A-ED3C-58E9-8748-6C8A0A0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KINDERRECHTE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9614242-B810-59E7-D931-5DDCB52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DE" sz="4400" b="1" dirty="0">
                <a:ea typeface="+mj-ea"/>
                <a:cs typeface="+mj-cs"/>
              </a:rPr>
              <a:t>Schutz vor sexuellem Missbrauch</a:t>
            </a:r>
          </a:p>
          <a:p>
            <a:pPr marL="0" indent="0" algn="ctr">
              <a:buNone/>
            </a:pPr>
            <a:r>
              <a:rPr lang="de-DE" sz="4400" dirty="0">
                <a:ea typeface="+mj-ea"/>
                <a:cs typeface="+mj-cs"/>
              </a:rPr>
              <a:t>(Art. 34)</a:t>
            </a:r>
          </a:p>
        </p:txBody>
      </p:sp>
      <p:sp>
        <p:nvSpPr>
          <p:cNvPr id="3" name="Ovale Legende 2">
            <a:extLst>
              <a:ext uri="{FF2B5EF4-FFF2-40B4-BE49-F238E27FC236}">
                <a16:creationId xmlns:a16="http://schemas.microsoft.com/office/drawing/2014/main" id="{EEF3A62B-3883-A19D-25BF-32AC484CCCA5}"/>
              </a:ext>
            </a:extLst>
          </p:cNvPr>
          <p:cNvSpPr/>
          <p:nvPr/>
        </p:nvSpPr>
        <p:spPr>
          <a:xfrm>
            <a:off x="1239982" y="4433454"/>
            <a:ext cx="4038600" cy="2100117"/>
          </a:xfrm>
          <a:prstGeom prst="wedgeEllipseCallout">
            <a:avLst>
              <a:gd name="adj1" fmla="val -51033"/>
              <a:gd name="adj2" fmla="val 63029"/>
            </a:avLst>
          </a:prstGeom>
          <a:solidFill>
            <a:srgbClr val="E49A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„Du hast das Recht auf Schutz vor sexuellem Missbrauch in allen Formen.“ </a:t>
            </a:r>
            <a:r>
              <a:rPr lang="de-DE" sz="1400" i="1" dirty="0">
                <a:solidFill>
                  <a:schemeClr val="tx1"/>
                </a:solidFill>
                <a:latin typeface="Grundschrift" panose="03010100010101010101" pitchFamily="66" charset="0"/>
                <a:ea typeface="+mj-ea"/>
                <a:cs typeface="+mj-cs"/>
              </a:rPr>
              <a:t>(Unicef, 2017) </a:t>
            </a:r>
            <a:endParaRPr lang="de-DE" i="1" dirty="0">
              <a:solidFill>
                <a:schemeClr val="tx1"/>
              </a:solidFill>
              <a:latin typeface="Grundschrift" panose="03010100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144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667BB-EF46-333E-38C5-74642A85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2ECB4166-290D-78AA-F220-BFCC30095C16}"/>
              </a:ext>
            </a:extLst>
          </p:cNvPr>
          <p:cNvSpPr/>
          <p:nvPr/>
        </p:nvSpPr>
        <p:spPr>
          <a:xfrm>
            <a:off x="684551" y="2098623"/>
            <a:ext cx="10822898" cy="42122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Grundschrift" panose="03010100010101010101" pitchFamily="66" charset="0"/>
              </a:rPr>
              <a:t>Schaue dir das Video mit deiner Gruppe genau an und überlege:</a:t>
            </a:r>
          </a:p>
          <a:p>
            <a:pPr algn="ctr"/>
            <a:endParaRPr lang="de-DE" sz="2800" dirty="0">
              <a:solidFill>
                <a:schemeClr val="tx1"/>
              </a:solidFill>
              <a:latin typeface="Grundschrift" panose="03010100010101010101" pitchFamily="66" charset="0"/>
            </a:endParaRPr>
          </a:p>
          <a:p>
            <a:pPr algn="ctr"/>
            <a:r>
              <a:rPr lang="de-DE" sz="2800" b="1" dirty="0">
                <a:solidFill>
                  <a:schemeClr val="tx1"/>
                </a:solidFill>
                <a:latin typeface="Grundschrift" panose="03010100010101010101" pitchFamily="66" charset="0"/>
              </a:rPr>
              <a:t>Werden hier Kinderrechte verletzt?</a:t>
            </a:r>
            <a:br>
              <a:rPr lang="de-DE" sz="2800" b="1" dirty="0">
                <a:solidFill>
                  <a:schemeClr val="tx1"/>
                </a:solidFill>
                <a:latin typeface="Grundschrift" panose="03010100010101010101" pitchFamily="66" charset="0"/>
              </a:rPr>
            </a:br>
            <a:r>
              <a:rPr lang="de-DE" sz="2400" dirty="0">
                <a:solidFill>
                  <a:schemeClr val="tx1"/>
                </a:solidFill>
                <a:latin typeface="Grundschrift" panose="03010100010101010101" pitchFamily="66" charset="0"/>
              </a:rPr>
              <a:t>Wenn ja, welches Kinderrecht wird verletzt und warum?</a:t>
            </a:r>
            <a:br>
              <a:rPr lang="de-DE" sz="2400" dirty="0">
                <a:solidFill>
                  <a:schemeClr val="tx1"/>
                </a:solidFill>
                <a:latin typeface="Grundschrift" panose="03010100010101010101" pitchFamily="66" charset="0"/>
              </a:rPr>
            </a:br>
            <a:r>
              <a:rPr lang="de-DE" sz="2400" dirty="0">
                <a:solidFill>
                  <a:schemeClr val="tx1"/>
                </a:solidFill>
                <a:latin typeface="Grundschrift" panose="03010100010101010101" pitchFamily="66" charset="0"/>
              </a:rPr>
              <a:t>Welches Kinderrecht wird eingehalten?</a:t>
            </a:r>
          </a:p>
          <a:p>
            <a:pPr algn="ctr"/>
            <a:endParaRPr lang="de-DE" sz="2800" dirty="0">
              <a:solidFill>
                <a:schemeClr val="tx1"/>
              </a:solidFill>
              <a:latin typeface="Grundschrift" panose="03010100010101010101" pitchFamily="66" charset="0"/>
            </a:endParaRPr>
          </a:p>
          <a:p>
            <a:pPr algn="ctr"/>
            <a:r>
              <a:rPr lang="de-DE" sz="2800" dirty="0">
                <a:solidFill>
                  <a:schemeClr val="tx1"/>
                </a:solidFill>
                <a:latin typeface="Grundschrift" panose="03010100010101010101" pitchFamily="66" charset="0"/>
              </a:rPr>
              <a:t>Denke dabei daran, dass jede*</a:t>
            </a:r>
            <a:r>
              <a:rPr lang="de-DE" sz="2800" dirty="0" err="1">
                <a:solidFill>
                  <a:schemeClr val="tx1"/>
                </a:solidFill>
                <a:latin typeface="Grundschrift" panose="03010100010101010101" pitchFamily="66" charset="0"/>
              </a:rPr>
              <a:t>r</a:t>
            </a:r>
            <a:r>
              <a:rPr lang="de-DE" sz="2800" dirty="0">
                <a:solidFill>
                  <a:schemeClr val="tx1"/>
                </a:solidFill>
                <a:latin typeface="Grundschrift" panose="03010100010101010101" pitchFamily="66" charset="0"/>
              </a:rPr>
              <a:t> Mensch mit Internetzugang dieses Video ansehen, speichern und verbreiten kann.  </a:t>
            </a:r>
          </a:p>
          <a:p>
            <a:pPr algn="ctr"/>
            <a:endParaRPr lang="de-DE" dirty="0">
              <a:solidFill>
                <a:schemeClr val="tx1"/>
              </a:solidFill>
              <a:latin typeface="Grundschrift" panose="03010100010101010101" pitchFamily="66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Grundschrift" panose="03010100010101010101" pitchFamily="66" charset="0"/>
              </a:rPr>
              <a:t>Tipp: Die Fragen in den Sprechblasen können dir helfen. </a:t>
            </a:r>
          </a:p>
        </p:txBody>
      </p:sp>
    </p:spTree>
    <p:extLst>
      <p:ext uri="{BB962C8B-B14F-4D97-AF65-F5344CB8AC3E}">
        <p14:creationId xmlns:p14="http://schemas.microsoft.com/office/powerpoint/2010/main" val="194065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Macintosh PowerPoint</Application>
  <PresentationFormat>Breitbild</PresentationFormat>
  <Paragraphs>122</Paragraphs>
  <Slides>23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Grundschrift</vt:lpstr>
      <vt:lpstr>Office</vt:lpstr>
      <vt:lpstr>PowerPoint-Präsentation</vt:lpstr>
      <vt:lpstr>KINDERRECHTE gelten überall – auch im Internet?!</vt:lpstr>
      <vt:lpstr>UNSERE KINDERRECHTE</vt:lpstr>
      <vt:lpstr>UNSERE KINDERRECHTE</vt:lpstr>
      <vt:lpstr>UNSERE KINDERRECHTE</vt:lpstr>
      <vt:lpstr>UNSERE KINDERRECHTE</vt:lpstr>
      <vt:lpstr>UNSERE KINDERRECHTE</vt:lpstr>
      <vt:lpstr>UNSERE KINDERRECHTE</vt:lpstr>
      <vt:lpstr>GRUPPENARBEIT</vt:lpstr>
      <vt:lpstr>Video 1</vt:lpstr>
      <vt:lpstr>Video 2</vt:lpstr>
      <vt:lpstr>Video 3</vt:lpstr>
      <vt:lpstr>Video 4</vt:lpstr>
      <vt:lpstr>Video 5</vt:lpstr>
      <vt:lpstr>KINDERRECHTE gelten überall – auch im Internet!</vt:lpstr>
      <vt:lpstr>Was kann ich tun, wenn ich Kinderrechtsverletzungen erkenne?</vt:lpstr>
      <vt:lpstr>Quellen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veronika preisinger</dc:creator>
  <cp:lastModifiedBy>Mirjam Wenzel</cp:lastModifiedBy>
  <cp:revision>7</cp:revision>
  <dcterms:created xsi:type="dcterms:W3CDTF">2022-08-31T10:00:10Z</dcterms:created>
  <dcterms:modified xsi:type="dcterms:W3CDTF">2023-08-24T10:42:25Z</dcterms:modified>
</cp:coreProperties>
</file>