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88" r:id="rId1"/>
  </p:sldMasterIdLst>
  <p:notesMasterIdLst>
    <p:notesMasterId r:id="rId6"/>
  </p:notesMasterIdLst>
  <p:handoutMasterIdLst>
    <p:handoutMasterId r:id="rId7"/>
  </p:handoutMasterIdLst>
  <p:sldIdLst>
    <p:sldId id="624" r:id="rId2"/>
    <p:sldId id="582" r:id="rId3"/>
    <p:sldId id="625" r:id="rId4"/>
    <p:sldId id="626" r:id="rId5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i="1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tart" id="{10A7DDE8-66C6-40A2-B51A-DC7F217EF6B8}">
          <p14:sldIdLst>
            <p14:sldId id="624"/>
            <p14:sldId id="582"/>
            <p14:sldId id="625"/>
            <p14:sldId id="626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1480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0CECE"/>
    <a:srgbClr val="FFA6A2"/>
    <a:srgbClr val="DDD500"/>
    <a:srgbClr val="CEC602"/>
    <a:srgbClr val="A59F01"/>
    <a:srgbClr val="D6D37F"/>
    <a:srgbClr val="AEA700"/>
    <a:srgbClr val="D9D9D9"/>
    <a:srgbClr val="7F7F7F"/>
    <a:srgbClr val="E9E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4" autoAdjust="0"/>
    <p:restoredTop sz="89932" autoAdjust="0"/>
  </p:normalViewPr>
  <p:slideViewPr>
    <p:cSldViewPr>
      <p:cViewPr varScale="1">
        <p:scale>
          <a:sx n="110" d="100"/>
          <a:sy n="110" d="100"/>
        </p:scale>
        <p:origin x="1352" y="176"/>
      </p:cViewPr>
      <p:guideLst>
        <p:guide orient="horz" pos="14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4728"/>
    </p:cViewPr>
  </p:sorterViewPr>
  <p:notesViewPr>
    <p:cSldViewPr snapToGrid="0" snapToObjects="1">
      <p:cViewPr varScale="1">
        <p:scale>
          <a:sx n="130" d="100"/>
          <a:sy n="130" d="100"/>
        </p:scale>
        <p:origin x="3680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63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63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63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pPr>
              <a:defRPr/>
            </a:pPr>
            <a:fld id="{A2A09919-1070-2B4E-BB06-CEBD428DB3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229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pPr>
              <a:defRPr/>
            </a:pPr>
            <a:fld id="{7A7267C7-1E54-A447-AA8E-80B9CFDABF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1635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7267C7-1E54-A447-AA8E-80B9CFDABFC6}" type="slidenum">
              <a:rPr lang="de-DE" smtClean="0"/>
              <a:pPr>
                <a:defRPr/>
              </a:pPr>
              <a:t>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2810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7267C7-1E54-A447-AA8E-80B9CFDABFC6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24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7588E96-30FD-D14C-A7B5-2AC94B1B36A7}"/>
              </a:ext>
            </a:extLst>
          </p:cNvPr>
          <p:cNvGrpSpPr/>
          <p:nvPr userDrawn="1"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29" name="Picture 25">
              <a:extLst>
                <a:ext uri="{FF2B5EF4-FFF2-40B4-BE49-F238E27FC236}">
                  <a16:creationId xmlns:a16="http://schemas.microsoft.com/office/drawing/2014/main" id="{10BCE709-EF11-4B42-81A9-B00ADCAD11D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73613"/>
              <a:ext cx="4865688" cy="208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15">
              <a:extLst>
                <a:ext uri="{FF2B5EF4-FFF2-40B4-BE49-F238E27FC236}">
                  <a16:creationId xmlns:a16="http://schemas.microsoft.com/office/drawing/2014/main" id="{12BCE2A3-21BF-A746-927A-FCD5254586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75" y="0"/>
              <a:ext cx="9140825" cy="45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1" name="Rechteck 15">
              <a:extLst>
                <a:ext uri="{FF2B5EF4-FFF2-40B4-BE49-F238E27FC236}">
                  <a16:creationId xmlns:a16="http://schemas.microsoft.com/office/drawing/2014/main" id="{2611B807-4D55-434E-8F9F-02E902306A48}"/>
                </a:ext>
              </a:extLst>
            </p:cNvPr>
            <p:cNvSpPr/>
            <p:nvPr userDrawn="1"/>
          </p:nvSpPr>
          <p:spPr>
            <a:xfrm>
              <a:off x="3143240" y="4572008"/>
              <a:ext cx="6000760" cy="928694"/>
            </a:xfrm>
            <a:prstGeom prst="rect">
              <a:avLst/>
            </a:prstGeom>
            <a:solidFill>
              <a:srgbClr val="AEA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" name="Grafik 2" descr="Ein Bild, das Gras, draußen, Gebäude, Apartmentgebäude enthält.&#10;&#10;Automatisch generierte Beschreibung">
            <a:extLst>
              <a:ext uri="{FF2B5EF4-FFF2-40B4-BE49-F238E27FC236}">
                <a16:creationId xmlns:a16="http://schemas.microsoft.com/office/drawing/2014/main" id="{84A3EE8F-CF77-7F48-BAC2-BD8A13E41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279"/>
          <a:stretch/>
        </p:blipFill>
        <p:spPr>
          <a:xfrm>
            <a:off x="0" y="-14966"/>
            <a:ext cx="9144000" cy="458696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A9048FA-D306-0A4E-BB37-4BE155171DCD}"/>
              </a:ext>
            </a:extLst>
          </p:cNvPr>
          <p:cNvSpPr/>
          <p:nvPr userDrawn="1"/>
        </p:nvSpPr>
        <p:spPr bwMode="auto">
          <a:xfrm>
            <a:off x="3139200" y="2852936"/>
            <a:ext cx="6000760" cy="1719064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sz="2400" b="0" i="0" dirty="0">
              <a:solidFill>
                <a:schemeClr val="bg1"/>
              </a:solidFill>
              <a:latin typeface="Frutiger Next LT W1G" panose="020B0503040204020203" pitchFamily="34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2" name="Textfeld 10">
            <a:extLst>
              <a:ext uri="{FF2B5EF4-FFF2-40B4-BE49-F238E27FC236}">
                <a16:creationId xmlns:a16="http://schemas.microsoft.com/office/drawing/2014/main" id="{57222B70-2555-0C46-A4C1-E47B79BCA239}"/>
              </a:ext>
            </a:extLst>
          </p:cNvPr>
          <p:cNvSpPr txBox="1"/>
          <p:nvPr userDrawn="1"/>
        </p:nvSpPr>
        <p:spPr>
          <a:xfrm>
            <a:off x="3139200" y="3636000"/>
            <a:ext cx="6000760" cy="939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0" i="0" dirty="0">
                <a:solidFill>
                  <a:srgbClr val="000000"/>
                </a:solidFill>
                <a:latin typeface="Frutiger Next LT W1G" panose="020B0503040204020203" pitchFamily="34" charset="0"/>
                <a:ea typeface="Verdana" charset="0"/>
                <a:cs typeface="Verdana" charset="0"/>
              </a:rPr>
              <a:t>Prof. Dr. Doğan Kesdoğan </a:t>
            </a:r>
            <a:br>
              <a:rPr lang="de-DE" sz="1800" b="0" i="0" dirty="0">
                <a:latin typeface="Frutiger Next LT W1G" panose="020B0503040204020203" pitchFamily="34" charset="0"/>
                <a:ea typeface="Verdana" charset="0"/>
                <a:cs typeface="Verdana" charset="0"/>
              </a:rPr>
            </a:br>
            <a:r>
              <a:rPr lang="de-DE" sz="1800" b="0" i="0" dirty="0">
                <a:latin typeface="Frutiger Next LT W1G" panose="020B0503040204020203" pitchFamily="34" charset="0"/>
                <a:ea typeface="Verdana" charset="0"/>
                <a:cs typeface="Verdana" charset="0"/>
              </a:rPr>
              <a:t>Lehrstuhl</a:t>
            </a:r>
            <a:r>
              <a:rPr lang="de-DE" sz="1800" b="0" i="0" baseline="0" dirty="0">
                <a:latin typeface="Frutiger Next LT W1G" panose="020B0503040204020203" pitchFamily="34" charset="0"/>
                <a:ea typeface="Verdana" charset="0"/>
                <a:cs typeface="Verdana" charset="0"/>
              </a:rPr>
              <a:t> für Wirtschaftsinformatik IV</a:t>
            </a:r>
            <a:endParaRPr lang="de-DE" sz="1800" b="0" i="0" dirty="0">
              <a:latin typeface="Frutiger Next LT W1G" panose="020B0503040204020203" pitchFamily="34" charset="0"/>
              <a:ea typeface="Verdana" charset="0"/>
              <a:cs typeface="Verdana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i="0" dirty="0">
                <a:latin typeface="Frutiger Next LT W1G" panose="020B0503040204020203" pitchFamily="34" charset="0"/>
                <a:ea typeface="Verdana" charset="0"/>
                <a:cs typeface="Verdana" charset="0"/>
              </a:rPr>
              <a:t>FAKULTÄT FÜR WIRTSCHAFTSWISSENSCHAFTEN</a:t>
            </a:r>
          </a:p>
        </p:txBody>
      </p:sp>
      <p:sp>
        <p:nvSpPr>
          <p:cNvPr id="33" name="Textplatzhalter 22">
            <a:extLst>
              <a:ext uri="{FF2B5EF4-FFF2-40B4-BE49-F238E27FC236}">
                <a16:creationId xmlns:a16="http://schemas.microsoft.com/office/drawing/2014/main" id="{A4BED3F8-CBEA-CF49-93DF-0D0780602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0064" y="2352870"/>
            <a:ext cx="5760000" cy="5000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b="1" baseline="0">
                <a:latin typeface="Frutiger Next LT W1G" panose="020B0503040204020203" pitchFamily="34" charset="0"/>
              </a:defRPr>
            </a:lvl1pPr>
          </a:lstStyle>
          <a:p>
            <a:pPr lvl="0"/>
            <a:r>
              <a:rPr lang="de-DE" dirty="0"/>
              <a:t>Kapitel X, Lektion X</a:t>
            </a:r>
          </a:p>
        </p:txBody>
      </p:sp>
      <p:sp>
        <p:nvSpPr>
          <p:cNvPr id="34" name="Textplatzhalter 22">
            <a:extLst>
              <a:ext uri="{FF2B5EF4-FFF2-40B4-BE49-F238E27FC236}">
                <a16:creationId xmlns:a16="http://schemas.microsoft.com/office/drawing/2014/main" id="{CF1A1A28-A8B9-7E43-8D4B-C4492278E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39200" y="2779200"/>
            <a:ext cx="5760000" cy="5000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b="1" baseline="0">
                <a:solidFill>
                  <a:schemeClr val="bg1"/>
                </a:solidFill>
                <a:latin typeface="Frutiger Next LT W1G" panose="020B0503040204020203" pitchFamily="34" charset="0"/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08864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2130425"/>
            <a:ext cx="8456400" cy="1470025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" y="3717032"/>
            <a:ext cx="84564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7668000" y="6372000"/>
            <a:ext cx="124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4A224B-D8AC-1541-A548-FB7BA20A298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utiger Next LT W1G"/>
                <a:cs typeface="Frutiger Next LT W1G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52799"/>
          </a:xfrm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>
                <a:latin typeface="Frutiger Next LT W1G"/>
                <a:cs typeface="Frutiger Next LT W1G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Frutiger Next LT W1G"/>
                <a:cs typeface="Frutiger Next LT W1G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Frutiger Next LT W1G"/>
                <a:cs typeface="Frutiger Next LT W1G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Frutiger Next LT W1G"/>
                <a:cs typeface="Frutiger Next LT W1G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>
                <a:latin typeface="Frutiger Next LT W1G"/>
                <a:cs typeface="Frutiger Next LT W1G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7668000" y="6372000"/>
            <a:ext cx="124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4A224B-D8AC-1541-A548-FB7BA20A298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Line 16">
            <a:extLst>
              <a:ext uri="{FF2B5EF4-FFF2-40B4-BE49-F238E27FC236}">
                <a16:creationId xmlns:a16="http://schemas.microsoft.com/office/drawing/2014/main" id="{68506367-6E31-294A-82E6-19815EAA5B8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1143000"/>
            <a:ext cx="84582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26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7668000" y="6372000"/>
            <a:ext cx="124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4A224B-D8AC-1541-A548-FB7BA20A298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977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458200" cy="381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58200" cy="5486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Rectangle 10"/>
          <p:cNvSpPr>
            <a:spLocks noChangeAspect="1" noChangeArrowheads="1"/>
          </p:cNvSpPr>
          <p:nvPr userDrawn="1"/>
        </p:nvSpPr>
        <p:spPr bwMode="auto">
          <a:xfrm>
            <a:off x="1331913" y="0"/>
            <a:ext cx="3906044" cy="4619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" name="Rectangle 11"/>
          <p:cNvSpPr>
            <a:spLocks noChangeAspect="1" noChangeArrowheads="1"/>
          </p:cNvSpPr>
          <p:nvPr userDrawn="1"/>
        </p:nvSpPr>
        <p:spPr bwMode="auto">
          <a:xfrm>
            <a:off x="5237957" y="0"/>
            <a:ext cx="3906044" cy="461963"/>
          </a:xfrm>
          <a:prstGeom prst="rect">
            <a:avLst/>
          </a:prstGeom>
          <a:solidFill>
            <a:srgbClr val="AEA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668000" y="6372000"/>
            <a:ext cx="124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A6A6A6"/>
                </a:solidFill>
                <a:latin typeface="Frutiger Next LT W1G" panose="020B0503040204020203" pitchFamily="34" charset="0"/>
              </a:defRPr>
            </a:lvl1pPr>
          </a:lstStyle>
          <a:p>
            <a:fld id="{7D3A9348-4F0B-6C47-94C4-36884C77DD40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5414135-F325-9A4B-BB45-B0707BD1C0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2000" y="43200"/>
            <a:ext cx="799099" cy="57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34" r:id="rId3"/>
    <p:sldLayoutId id="2147483735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B7B7B"/>
          </a:solidFill>
          <a:latin typeface="Frutiger Next LT W1G"/>
          <a:ea typeface="ＭＳ Ｐゴシック" charset="0"/>
          <a:cs typeface="Frutiger Next LT W1G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B7B7B"/>
          </a:solidFill>
          <a:latin typeface="Frutiger Next LT W1G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B7B7B"/>
          </a:solidFill>
          <a:latin typeface="Frutiger Next LT W1G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B7B7B"/>
          </a:solidFill>
          <a:latin typeface="Frutiger Next LT W1G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B7B7B"/>
          </a:solidFill>
          <a:latin typeface="Frutiger Next LT W1G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hlink"/>
          </a:solidFill>
          <a:latin typeface="Verdana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hlink"/>
          </a:solidFill>
          <a:latin typeface="Verdana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hlink"/>
          </a:solidFill>
          <a:latin typeface="Verdana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hlink"/>
          </a:solidFill>
          <a:latin typeface="Verdana" pitchFamily="-107" charset="0"/>
        </a:defRPr>
      </a:lvl9pPr>
    </p:titleStyle>
    <p:bodyStyle>
      <a:lvl1pPr marL="342900" indent="-342900" algn="l" rtl="0" eaLnBrk="0" fontAlgn="base" hangingPunct="0">
        <a:spcBef>
          <a:spcPts val="0"/>
        </a:spcBef>
        <a:spcAft>
          <a:spcPts val="600"/>
        </a:spcAft>
        <a:buClr>
          <a:srgbClr val="7F7F7F"/>
        </a:buClr>
        <a:buChar char="•"/>
        <a:defRPr>
          <a:solidFill>
            <a:schemeClr val="tx1"/>
          </a:solidFill>
          <a:latin typeface="Frutiger Next LT W1G"/>
          <a:ea typeface="ＭＳ Ｐゴシック" charset="0"/>
          <a:cs typeface="Frutiger Next LT W1G"/>
        </a:defRPr>
      </a:lvl1pPr>
      <a:lvl2pPr marL="742950" indent="-285750" algn="l" rtl="0" eaLnBrk="0" fontAlgn="base" hangingPunct="0">
        <a:spcBef>
          <a:spcPts val="0"/>
        </a:spcBef>
        <a:spcAft>
          <a:spcPts val="600"/>
        </a:spcAft>
        <a:buClr>
          <a:srgbClr val="797979"/>
        </a:buClr>
        <a:buChar char="–"/>
        <a:defRPr>
          <a:solidFill>
            <a:schemeClr val="tx1"/>
          </a:solidFill>
          <a:latin typeface="Frutiger Next LT W1G"/>
          <a:ea typeface="ＭＳ Ｐゴシック" pitchFamily="-107" charset="-128"/>
          <a:cs typeface="Frutiger Next LT W1G"/>
        </a:defRPr>
      </a:lvl2pPr>
      <a:lvl3pPr marL="1143000" indent="-228600" algn="l" rtl="0" eaLnBrk="0" fontAlgn="base" hangingPunct="0">
        <a:spcBef>
          <a:spcPts val="0"/>
        </a:spcBef>
        <a:spcAft>
          <a:spcPts val="600"/>
        </a:spcAft>
        <a:buClr>
          <a:schemeClr val="bg2"/>
        </a:buClr>
        <a:buSzPct val="90000"/>
        <a:buChar char="•"/>
        <a:defRPr>
          <a:solidFill>
            <a:schemeClr val="tx1"/>
          </a:solidFill>
          <a:latin typeface="Frutiger Next LT W1G"/>
          <a:ea typeface="ＭＳ Ｐゴシック" pitchFamily="-107" charset="-128"/>
          <a:cs typeface="Frutiger Next LT W1G"/>
        </a:defRPr>
      </a:lvl3pPr>
      <a:lvl4pPr marL="1600200" indent="-228600" algn="l" rtl="0" eaLnBrk="0" fontAlgn="base" hangingPunct="0">
        <a:spcBef>
          <a:spcPts val="0"/>
        </a:spcBef>
        <a:spcAft>
          <a:spcPts val="600"/>
        </a:spcAft>
        <a:buChar char="–"/>
        <a:defRPr>
          <a:solidFill>
            <a:schemeClr val="tx1"/>
          </a:solidFill>
          <a:latin typeface="Frutiger Next LT W1G"/>
          <a:ea typeface="ＭＳ Ｐゴシック" pitchFamily="-107" charset="-128"/>
          <a:cs typeface="Frutiger Next LT W1G"/>
        </a:defRPr>
      </a:lvl4pPr>
      <a:lvl5pPr marL="2057400" indent="-228600" algn="l" rtl="0" eaLnBrk="0" fontAlgn="base" hangingPunct="0">
        <a:spcBef>
          <a:spcPts val="0"/>
        </a:spcBef>
        <a:spcAft>
          <a:spcPts val="600"/>
        </a:spcAft>
        <a:buChar char="»"/>
        <a:defRPr>
          <a:solidFill>
            <a:schemeClr val="tx1"/>
          </a:solidFill>
          <a:latin typeface="Frutiger Next LT W1G"/>
          <a:ea typeface="ＭＳ Ｐゴシック" pitchFamily="-107" charset="-128"/>
          <a:cs typeface="Frutiger Next LT W1G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maximilian.wittig@ur.de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DF6B7AE-49AE-6E46-BD6A-EA45F43335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40064" y="3072950"/>
            <a:ext cx="5760000" cy="500066"/>
          </a:xfrm>
        </p:spPr>
        <p:txBody>
          <a:bodyPr/>
          <a:lstStyle/>
          <a:p>
            <a:r>
              <a:rPr lang="de-DE" dirty="0"/>
              <a:t>Stellenausschreibung: Techniker*in</a:t>
            </a:r>
          </a:p>
        </p:txBody>
      </p:sp>
    </p:spTree>
    <p:extLst>
      <p:ext uri="{BB962C8B-B14F-4D97-AF65-F5344CB8AC3E}">
        <p14:creationId xmlns:p14="http://schemas.microsoft.com/office/powerpoint/2010/main" val="38818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006962"/>
              </p:ext>
            </p:extLst>
          </p:nvPr>
        </p:nvGraphicFramePr>
        <p:xfrm>
          <a:off x="457200" y="4241597"/>
          <a:ext cx="8424168" cy="22870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15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151">
                <a:tc>
                  <a:txBody>
                    <a:bodyPr/>
                    <a:lstStyle/>
                    <a:p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Frutiger Next LT W1G" panose="020B0503040204020203" pitchFamily="34" charset="0"/>
                        </a:rPr>
                        <a:t>Bachelor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Frutiger Next LT W1G" panose="020B0503040204020203" pitchFamily="34" charset="0"/>
                        </a:rPr>
                        <a:t>Master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1284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de-DE" sz="1800" kern="1200" dirty="0">
                          <a:solidFill>
                            <a:srgbClr val="07B65A"/>
                          </a:solidFill>
                          <a:latin typeface="Frutiger Next LT W1G" panose="020B0503040204020203" pitchFamily="34" charset="0"/>
                          <a:ea typeface="+mn-ea"/>
                          <a:cs typeface="+mn-cs"/>
                        </a:rPr>
                        <a:t>Algorithmen, Datenstrukturen und Programmierung (SS)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de-DE" sz="1800" kern="1200" dirty="0">
                          <a:solidFill>
                            <a:srgbClr val="07B65A"/>
                          </a:solidFill>
                          <a:latin typeface="Frutiger Next LT W1G" panose="020B0503040204020203" pitchFamily="34" charset="0"/>
                          <a:ea typeface="+mn-ea"/>
                          <a:cs typeface="+mn-cs"/>
                        </a:rPr>
                        <a:t>IT Sicherheit 2 (SS)</a:t>
                      </a:r>
                    </a:p>
                    <a:p>
                      <a:endParaRPr lang="de-DE" sz="1800" b="0" dirty="0">
                        <a:solidFill>
                          <a:schemeClr val="tx1"/>
                        </a:solidFill>
                        <a:latin typeface="Frutiger Next LT W1G" panose="020B0503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de-DE" sz="1800" kern="1200" dirty="0">
                          <a:solidFill>
                            <a:srgbClr val="FF0B0E"/>
                          </a:solidFill>
                          <a:latin typeface="Frutiger Next LT W1G" panose="020B0503040204020203" pitchFamily="34" charset="0"/>
                          <a:ea typeface="+mn-ea"/>
                          <a:cs typeface="+mn-cs"/>
                        </a:rPr>
                        <a:t>Sicherheitsmanagement (WS)</a:t>
                      </a:r>
                      <a:endParaRPr lang="de-DE" sz="1800" kern="1200" dirty="0">
                        <a:solidFill>
                          <a:srgbClr val="FF0B0E"/>
                        </a:solidFill>
                        <a:latin typeface="Frutiger Next LT W1G" panose="020B0503040204020203" pitchFamily="34" charset="0"/>
                        <a:ea typeface="Verdana" charset="0"/>
                        <a:cs typeface="Verdana" charset="0"/>
                      </a:endParaRP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de-DE" sz="1800" kern="1200" dirty="0">
                          <a:solidFill>
                            <a:srgbClr val="FF0B0E"/>
                          </a:solidFill>
                          <a:latin typeface="Frutiger Next LT W1G" panose="020B0503040204020203" pitchFamily="34" charset="0"/>
                          <a:ea typeface="Verdana" charset="0"/>
                          <a:cs typeface="Verdana" charset="0"/>
                        </a:rPr>
                        <a:t>Sicherheit mobiler Systeme (WS)</a:t>
                      </a: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de-DE" sz="1800" kern="1200" dirty="0">
                          <a:solidFill>
                            <a:srgbClr val="FF0B0E"/>
                          </a:solidFill>
                          <a:latin typeface="Frutiger Next LT W1G" panose="020B0503040204020203" pitchFamily="34" charset="0"/>
                          <a:ea typeface="Verdana" charset="0"/>
                          <a:cs typeface="Verdana" charset="0"/>
                        </a:rPr>
                        <a:t>Kryptographie (WS)</a:t>
                      </a:r>
                      <a:endParaRPr lang="de-DE" sz="1800" kern="1200" dirty="0">
                        <a:solidFill>
                          <a:srgbClr val="FF0B0E"/>
                        </a:solidFill>
                        <a:latin typeface="Frutiger Next LT W1G" panose="020B0503040204020203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charset="2"/>
                        <a:buChar char="§"/>
                      </a:pPr>
                      <a:r>
                        <a:rPr lang="de-DE" sz="1800" kern="1200" dirty="0">
                          <a:solidFill>
                            <a:srgbClr val="FF0B0E"/>
                          </a:solidFill>
                          <a:latin typeface="Frutiger Next LT W1G" panose="020B0503040204020203" pitchFamily="34" charset="0"/>
                          <a:ea typeface="+mn-ea"/>
                          <a:cs typeface="+mn-cs"/>
                        </a:rPr>
                        <a:t>Mehrseitige Sicherheit in verteilten Systemen (SS)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rgbClr val="FF0B0E"/>
                          </a:solidFill>
                          <a:latin typeface="Frutiger Next LT W1G" panose="020B0503040204020203" pitchFamily="34" charset="0"/>
                          <a:ea typeface="+mn-ea"/>
                          <a:cs typeface="+mn-cs"/>
                        </a:rPr>
                        <a:t>Praxis der IT Sicherheit (SS)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Lehrstuhl für Wirtschaftsinformatik IV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397256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b="1" dirty="0">
                <a:latin typeface="Frutiger Next LT W1G" panose="020B0503040204020203" pitchFamily="34" charset="0"/>
              </a:rPr>
              <a:t>Forschungsinteressen</a:t>
            </a:r>
          </a:p>
          <a:p>
            <a:r>
              <a:rPr lang="de-DE" dirty="0">
                <a:latin typeface="Frutiger Next LT W1G" panose="020B0503040204020203" pitchFamily="34" charset="0"/>
              </a:rPr>
              <a:t>Multilaterale Sicherheit und anonyme Kommunikationssysteme</a:t>
            </a:r>
          </a:p>
          <a:p>
            <a:r>
              <a:rPr lang="de-DE" dirty="0">
                <a:latin typeface="Frutiger Next LT W1G" panose="020B0503040204020203" pitchFamily="34" charset="0"/>
              </a:rPr>
              <a:t>Mobilfunknetze (insb. 5G), Location-</a:t>
            </a:r>
            <a:r>
              <a:rPr lang="de-DE" dirty="0" err="1">
                <a:latin typeface="Frutiger Next LT W1G" panose="020B0503040204020203" pitchFamily="34" charset="0"/>
              </a:rPr>
              <a:t>Based</a:t>
            </a:r>
            <a:r>
              <a:rPr lang="de-DE" dirty="0">
                <a:latin typeface="Frutiger Next LT W1G" panose="020B0503040204020203" pitchFamily="34" charset="0"/>
              </a:rPr>
              <a:t>-Services sowie Smart Environment &amp; Internet </a:t>
            </a:r>
            <a:r>
              <a:rPr lang="de-DE" dirty="0" err="1">
                <a:latin typeface="Frutiger Next LT W1G" panose="020B0503040204020203" pitchFamily="34" charset="0"/>
              </a:rPr>
              <a:t>of</a:t>
            </a:r>
            <a:r>
              <a:rPr lang="de-DE" dirty="0">
                <a:latin typeface="Frutiger Next LT W1G" panose="020B0503040204020203" pitchFamily="34" charset="0"/>
              </a:rPr>
              <a:t> Things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DE" dirty="0">
                <a:latin typeface="Frutiger Next LT W1G" panose="020B0503040204020203" pitchFamily="34" charset="0"/>
              </a:rPr>
              <a:t>Bachelorarbeiten, Seminararbeiten, Praxisseminare, Masterarbeiten:</a:t>
            </a:r>
            <a:br>
              <a:rPr lang="de-DE" dirty="0">
                <a:latin typeface="Frutiger Next LT W1G" panose="020B0503040204020203" pitchFamily="34" charset="0"/>
              </a:rPr>
            </a:br>
            <a:r>
              <a:rPr lang="de-DE" dirty="0">
                <a:latin typeface="Frutiger Next LT W1G" panose="020B0503040204020203" pitchFamily="34" charset="0"/>
              </a:rPr>
              <a:t>Webseite, Vergabetools oder Anfrage per Email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de-DE" b="1" dirty="0">
                <a:latin typeface="Frutiger Next LT W1G" panose="020B0503040204020203" pitchFamily="34" charset="0"/>
              </a:rPr>
              <a:t>Angebote für Bachelor-/Masterstudenten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F4A224B-D8AC-1541-A548-FB7BA20A298F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822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E561C-29D6-5D45-BC06-4FA13B50B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suchen wir?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D63689-C21E-6341-BA22-2E3532D5B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1"/>
            <a:ext cx="8458200" cy="177775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dirty="0"/>
              <a:t>Engagierten und wissbegierigen Studierenden mit Freude an Technik</a:t>
            </a:r>
          </a:p>
          <a:p>
            <a:pPr>
              <a:spcAft>
                <a:spcPts val="600"/>
              </a:spcAft>
            </a:pPr>
            <a:r>
              <a:rPr lang="de-DE" dirty="0"/>
              <a:t>Stellenangebot: Techniker*in 70 Std. / Monat (705,06 € / Monat)</a:t>
            </a:r>
          </a:p>
          <a:p>
            <a:pPr>
              <a:spcAft>
                <a:spcPts val="600"/>
              </a:spcAft>
            </a:pPr>
            <a:endParaRPr lang="de-DE" dirty="0"/>
          </a:p>
          <a:p>
            <a:pPr marL="0" indent="0">
              <a:spcAft>
                <a:spcPts val="600"/>
              </a:spcAft>
              <a:buNone/>
            </a:pPr>
            <a:r>
              <a:rPr lang="de-DE" b="1" dirty="0"/>
              <a:t>Kernaufgaben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5CB5A6-6E02-1343-9C95-113497C9A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F4A224B-D8AC-1541-A548-FB7BA20A298F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1324F9C-65AB-9D40-86D4-284BCC2E8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525133"/>
              </p:ext>
            </p:extLst>
          </p:nvPr>
        </p:nvGraphicFramePr>
        <p:xfrm>
          <a:off x="457200" y="2852936"/>
          <a:ext cx="8424168" cy="32626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15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15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Frutiger Next LT W1G" panose="020B0503040204020203" pitchFamily="34" charset="0"/>
                        </a:rPr>
                        <a:t>Verwaltung der Hard- und Software der IT-Infrastruktur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Frutiger Next LT W1G" panose="020B0503040204020203" pitchFamily="34" charset="0"/>
                        </a:rPr>
                        <a:t>Technische Unterstützung in der Lehre: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Frutiger Next LT W1G" panose="020B0503040204020203" pitchFamily="34" charset="0"/>
                        </a:rPr>
                        <a:t>Online Tracking </a:t>
                      </a:r>
                      <a:r>
                        <a:rPr lang="de-DE" sz="1800" b="0" dirty="0" err="1">
                          <a:solidFill>
                            <a:schemeClr val="tx1"/>
                          </a:solidFill>
                          <a:latin typeface="Frutiger Next LT W1G" panose="020B0503040204020203" pitchFamily="34" charset="0"/>
                        </a:rPr>
                        <a:t>and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  <a:latin typeface="Frutiger Next LT W1G" panose="020B0503040204020203" pitchFamily="34" charset="0"/>
                        </a:rPr>
                        <a:t> Privacy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1284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spcAft>
                          <a:spcPts val="300"/>
                        </a:spcAft>
                        <a:buClr>
                          <a:srgbClr val="7F7F7F"/>
                        </a:buClr>
                        <a:buFont typeface="Wingdings" charset="2"/>
                        <a:buChar char="§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Frutiger Next LT W1G" panose="020B0503040204020203" pitchFamily="34" charset="0"/>
                          <a:ea typeface="+mn-ea"/>
                          <a:cs typeface="+mn-cs"/>
                        </a:rPr>
                        <a:t>Administration (Updates, Fehlerbehebung)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spcAft>
                          <a:spcPts val="300"/>
                        </a:spcAft>
                        <a:buClr>
                          <a:srgbClr val="7F7F7F"/>
                        </a:buClr>
                        <a:buFont typeface="Wingdings" charset="2"/>
                        <a:buChar char="§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Frutiger Next LT W1G" panose="020B0503040204020203" pitchFamily="34" charset="0"/>
                          <a:ea typeface="+mn-ea"/>
                          <a:cs typeface="+mn-cs"/>
                        </a:rPr>
                        <a:t>Inventarisierung &amp; Verwaltung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spcAft>
                          <a:spcPts val="300"/>
                        </a:spcAft>
                        <a:buClr>
                          <a:srgbClr val="7F7F7F"/>
                        </a:buClr>
                        <a:buFont typeface="Wingdings" charset="2"/>
                        <a:buChar char="§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Frutiger Next LT W1G" panose="020B0503040204020203" pitchFamily="34" charset="0"/>
                          <a:ea typeface="+mn-ea"/>
                          <a:cs typeface="+mn-cs"/>
                        </a:rPr>
                        <a:t>Bestellung neuer Hard- und Software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spcAft>
                          <a:spcPts val="300"/>
                        </a:spcAft>
                        <a:buClr>
                          <a:srgbClr val="7F7F7F"/>
                        </a:buClr>
                        <a:buFont typeface="Wingdings" charset="2"/>
                        <a:buChar char="§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Frutiger Next LT W1G" panose="020B0503040204020203" pitchFamily="34" charset="0"/>
                          <a:ea typeface="+mn-ea"/>
                          <a:cs typeface="+mn-cs"/>
                        </a:rPr>
                        <a:t>Ausgabe von Hard- und Software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endParaRPr lang="de-DE" sz="1800" b="0" dirty="0">
                        <a:solidFill>
                          <a:schemeClr val="tx1"/>
                        </a:solidFill>
                        <a:latin typeface="Frutiger Next LT W1G" panose="020B0503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300"/>
                        </a:spcAft>
                        <a:buClr>
                          <a:srgbClr val="7F7F7F"/>
                        </a:buClr>
                        <a:buFont typeface="Wingdings" charset="2"/>
                        <a:buChar char="§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Frutiger Next LT W1G" panose="020B0503040204020203" pitchFamily="34" charset="0"/>
                          <a:ea typeface="+mn-ea"/>
                          <a:cs typeface="+mn-cs"/>
                        </a:rPr>
                        <a:t>Zahlreiche Experimente und Anwendung von Tools</a:t>
                      </a:r>
                    </a:p>
                    <a:p>
                      <a:pPr marL="742950" lvl="1" indent="-285750">
                        <a:spcAft>
                          <a:spcPts val="300"/>
                        </a:spcAft>
                        <a:buClr>
                          <a:srgbClr val="7F7F7F"/>
                        </a:buClr>
                        <a:buFont typeface="Symbol" pitchFamily="2" charset="2"/>
                        <a:buChar char="-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Frutiger Next LT W1G" panose="020B0503040204020203" pitchFamily="34" charset="0"/>
                          <a:ea typeface="+mn-ea"/>
                          <a:cs typeface="+mn-cs"/>
                        </a:rPr>
                        <a:t>Entwicklertools im Browser</a:t>
                      </a:r>
                    </a:p>
                    <a:p>
                      <a:pPr marL="742950" lvl="1" indent="-285750">
                        <a:spcAft>
                          <a:spcPts val="300"/>
                        </a:spcAft>
                        <a:buClr>
                          <a:srgbClr val="7F7F7F"/>
                        </a:buClr>
                        <a:buFont typeface="Symbol" pitchFamily="2" charset="2"/>
                        <a:buChar char="-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Frutiger Next LT W1G" panose="020B0503040204020203" pitchFamily="34" charset="0"/>
                          <a:ea typeface="+mn-ea"/>
                          <a:cs typeface="+mn-cs"/>
                        </a:rPr>
                        <a:t>Automatisierung des Browsers</a:t>
                      </a:r>
                    </a:p>
                    <a:p>
                      <a:pPr marL="742950" lvl="1" indent="-285750">
                        <a:spcAft>
                          <a:spcPts val="300"/>
                        </a:spcAft>
                        <a:buClr>
                          <a:srgbClr val="7F7F7F"/>
                        </a:buClr>
                        <a:buFont typeface="Symbol" pitchFamily="2" charset="2"/>
                        <a:buChar char="-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Frutiger Next LT W1G" panose="020B0503040204020203" pitchFamily="34" charset="0"/>
                          <a:ea typeface="+mn-ea"/>
                          <a:cs typeface="+mn-cs"/>
                        </a:rPr>
                        <a:t>Netzverkehr überwachen</a:t>
                      </a:r>
                    </a:p>
                    <a:p>
                      <a:pPr marL="742950" lvl="1" indent="-285750">
                        <a:spcAft>
                          <a:spcPts val="300"/>
                        </a:spcAft>
                        <a:buClr>
                          <a:srgbClr val="7F7F7F"/>
                        </a:buClr>
                        <a:buFont typeface="Symbol" pitchFamily="2" charset="2"/>
                        <a:buChar char="-"/>
                      </a:pPr>
                      <a:r>
                        <a:rPr lang="de-DE" sz="1800" kern="1200" dirty="0" err="1">
                          <a:solidFill>
                            <a:schemeClr val="tx1"/>
                          </a:solidFill>
                          <a:latin typeface="Frutiger Next LT W1G" panose="020B0503040204020203" pitchFamily="34" charset="0"/>
                          <a:ea typeface="+mn-ea"/>
                          <a:cs typeface="+mn-cs"/>
                        </a:rPr>
                        <a:t>IoT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Frutiger Next LT W1G" panose="020B0503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tx1"/>
                          </a:solidFill>
                          <a:latin typeface="Frutiger Next LT W1G" panose="020B0503040204020203" pitchFamily="34" charset="0"/>
                          <a:ea typeface="+mn-ea"/>
                          <a:cs typeface="+mn-cs"/>
                        </a:rPr>
                        <a:t>rooten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Frutiger Next LT W1G" panose="020B0503040204020203" pitchFamily="34" charset="0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spcAft>
                          <a:spcPts val="300"/>
                        </a:spcAft>
                        <a:buClr>
                          <a:srgbClr val="7F7F7F"/>
                        </a:buClr>
                        <a:buFont typeface="Symbol" pitchFamily="2" charset="2"/>
                        <a:buChar char="-"/>
                      </a:pPr>
                      <a:endParaRPr lang="de-DE" sz="1800" kern="1200" dirty="0">
                        <a:solidFill>
                          <a:schemeClr val="tx1"/>
                        </a:solidFill>
                        <a:latin typeface="Frutiger Next LT W1G" panose="020B0503040204020203" pitchFamily="34" charset="0"/>
                        <a:ea typeface="Verdana" charset="0"/>
                        <a:cs typeface="Verdana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13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F804BF-62AB-A840-AB8C-5AEB91EB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6AFA63-16C7-C744-9A54-497EE6CEF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Früher Einstieg und Kontakt mit dem Lehrstuhl</a:t>
            </a:r>
          </a:p>
          <a:p>
            <a:r>
              <a:rPr lang="de-DE" dirty="0"/>
              <a:t>Wissen bzgl. State-</a:t>
            </a:r>
            <a:r>
              <a:rPr lang="de-DE" dirty="0" err="1"/>
              <a:t>of</a:t>
            </a:r>
            <a:r>
              <a:rPr lang="de-DE" dirty="0"/>
              <a:t>-</a:t>
            </a:r>
            <a:r>
              <a:rPr lang="de-DE" dirty="0" err="1"/>
              <a:t>the</a:t>
            </a:r>
            <a:r>
              <a:rPr lang="de-DE" dirty="0"/>
              <a:t>-Art-Techniken</a:t>
            </a:r>
          </a:p>
          <a:p>
            <a:endParaRPr lang="de-DE" dirty="0"/>
          </a:p>
          <a:p>
            <a:r>
              <a:rPr lang="de-DE" dirty="0"/>
              <a:t>Geld?!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Kontakt</a:t>
            </a:r>
          </a:p>
          <a:p>
            <a:pPr marL="0" indent="0">
              <a:buNone/>
            </a:pPr>
            <a:r>
              <a:rPr lang="de-DE" dirty="0" err="1">
                <a:hlinkClick r:id="rId2"/>
              </a:rPr>
              <a:t>maximilian.wittig@ur.de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EDDA3A-47E6-334B-AEB8-675CFB410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F4A224B-D8AC-1541-A548-FB7BA20A298F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40F58635-F40C-294F-B00D-17F80AF6F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8920"/>
            <a:ext cx="4716016" cy="26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88933"/>
      </p:ext>
    </p:extLst>
  </p:cSld>
  <p:clrMapOvr>
    <a:masterClrMapping/>
  </p:clrMapOvr>
</p:sld>
</file>

<file path=ppt/theme/theme1.xml><?xml version="1.0" encoding="utf-8"?>
<a:theme xmlns:a="http://schemas.openxmlformats.org/drawingml/2006/main" name="UR-basic">
  <a:themeElements>
    <a:clrScheme name="WiWi-Colors">
      <a:dk1>
        <a:srgbClr val="000000"/>
      </a:dk1>
      <a:lt1>
        <a:srgbClr val="FFFFFF"/>
      </a:lt1>
      <a:dk2>
        <a:srgbClr val="8E8E8D"/>
      </a:dk2>
      <a:lt2>
        <a:srgbClr val="CECCCF"/>
      </a:lt2>
      <a:accent1>
        <a:srgbClr val="AEA700"/>
      </a:accent1>
      <a:accent2>
        <a:srgbClr val="8B8600"/>
      </a:accent2>
      <a:accent3>
        <a:srgbClr val="C00000"/>
      </a:accent3>
      <a:accent4>
        <a:srgbClr val="043783"/>
      </a:accent4>
      <a:accent5>
        <a:srgbClr val="E9C933"/>
      </a:accent5>
      <a:accent6>
        <a:srgbClr val="D9D9D9"/>
      </a:accent6>
      <a:hlink>
        <a:srgbClr val="0645AD"/>
      </a:hlink>
      <a:folHlink>
        <a:srgbClr val="663366"/>
      </a:folHlink>
    </a:clrScheme>
    <a:fontScheme name="Leere Prä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AEA7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algn="ctr">
          <a:defRPr sz="2400" b="0" i="0" dirty="0">
            <a:solidFill>
              <a:schemeClr val="bg1"/>
            </a:solidFill>
            <a:latin typeface="Frutiger Next LT W1G" panose="020B0503040204020203" pitchFamily="34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b="0" i="0" dirty="0" smtClean="0">
            <a:latin typeface="Frutiger Next LT W1G" panose="020B0503040204020203" pitchFamily="34" charset="0"/>
          </a:defRPr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204</Words>
  <Application>Microsoft Macintosh PowerPoint</Application>
  <PresentationFormat>Bildschirmpräsentation (4:3)</PresentationFormat>
  <Paragraphs>54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Frutiger Next LT W1G</vt:lpstr>
      <vt:lpstr>Symbol</vt:lpstr>
      <vt:lpstr>Times</vt:lpstr>
      <vt:lpstr>Verdana</vt:lpstr>
      <vt:lpstr>Wingdings</vt:lpstr>
      <vt:lpstr>UR-basic</vt:lpstr>
      <vt:lpstr>PowerPoint-Präsentation</vt:lpstr>
      <vt:lpstr>Lehrstuhl für Wirtschaftsinformatik IV</vt:lpstr>
      <vt:lpstr>Was suchen wir?</vt:lpstr>
      <vt:lpstr>Warum?</vt:lpstr>
    </vt:vector>
  </TitlesOfParts>
  <Manager/>
  <Company>Universität Regensburg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Kapitel 2, Lektion 6 - Elektronisches Geld</dc:title>
  <dc:subject/>
  <dc:creator>Maximilian Wittig</dc:creator>
  <cp:keywords/>
  <dc:description/>
  <cp:lastModifiedBy>Maximilian Wittig</cp:lastModifiedBy>
  <cp:revision>878</cp:revision>
  <cp:lastPrinted>2008-05-05T11:23:01Z</cp:lastPrinted>
  <dcterms:created xsi:type="dcterms:W3CDTF">2008-04-26T12:53:52Z</dcterms:created>
  <dcterms:modified xsi:type="dcterms:W3CDTF">2021-11-16T11:10:41Z</dcterms:modified>
  <cp:category/>
</cp:coreProperties>
</file>