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8" r:id="rId11"/>
    <p:sldId id="269" r:id="rId12"/>
    <p:sldId id="270" r:id="rId13"/>
    <p:sldId id="265" r:id="rId14"/>
    <p:sldId id="266" r:id="rId15"/>
    <p:sldId id="267" r:id="rId16"/>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ulia" initials="J" lastIdx="7" clrIdx="0">
    <p:extLst>
      <p:ext uri="{19B8F6BF-5375-455C-9EA6-DF929625EA0E}">
        <p15:presenceInfo xmlns:p15="http://schemas.microsoft.com/office/powerpoint/2012/main" userId="Julia" providerId="None"/>
      </p:ext>
    </p:extLst>
  </p:cmAuthor>
  <p:cmAuthor id="2" name="LocalAdmin" initials="L" lastIdx="3" clrIdx="1">
    <p:extLst>
      <p:ext uri="{19B8F6BF-5375-455C-9EA6-DF929625EA0E}">
        <p15:presenceInfo xmlns:p15="http://schemas.microsoft.com/office/powerpoint/2012/main" userId="LocalAdmi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62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59" d="100"/>
          <a:sy n="159" d="100"/>
        </p:scale>
        <p:origin x="150" y="2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E761394-350B-4051-A6F6-0B63D58C69B3}"/>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3A977FE4-7AB5-4EC1-B203-A09B705B5F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3F496CF6-4B14-4981-87B4-59E0B642F5C9}"/>
              </a:ext>
            </a:extLst>
          </p:cNvPr>
          <p:cNvSpPr>
            <a:spLocks noGrp="1"/>
          </p:cNvSpPr>
          <p:nvPr>
            <p:ph type="dt" sz="half" idx="10"/>
          </p:nvPr>
        </p:nvSpPr>
        <p:spPr/>
        <p:txBody>
          <a:bodyPr/>
          <a:lstStyle/>
          <a:p>
            <a:fld id="{9A9E34CD-6919-4DF7-8969-C071DB3788F4}" type="datetimeFigureOut">
              <a:rPr lang="de-DE" smtClean="0"/>
              <a:t>06.08.2025</a:t>
            </a:fld>
            <a:endParaRPr lang="de-DE"/>
          </a:p>
        </p:txBody>
      </p:sp>
      <p:sp>
        <p:nvSpPr>
          <p:cNvPr id="5" name="Fußzeilenplatzhalter 4">
            <a:extLst>
              <a:ext uri="{FF2B5EF4-FFF2-40B4-BE49-F238E27FC236}">
                <a16:creationId xmlns:a16="http://schemas.microsoft.com/office/drawing/2014/main" id="{3C3F5D03-2210-41D0-B81E-5F7F1DA47335}"/>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D1C4644-8477-457A-A588-70263FBD0C4F}"/>
              </a:ext>
            </a:extLst>
          </p:cNvPr>
          <p:cNvSpPr>
            <a:spLocks noGrp="1"/>
          </p:cNvSpPr>
          <p:nvPr>
            <p:ph type="sldNum" sz="quarter" idx="12"/>
          </p:nvPr>
        </p:nvSpPr>
        <p:spPr/>
        <p:txBody>
          <a:bodyPr/>
          <a:lstStyle/>
          <a:p>
            <a:fld id="{394AE490-4988-4449-9C38-28BB5632AF48}" type="slidenum">
              <a:rPr lang="de-DE" smtClean="0"/>
              <a:t>‹Nr.›</a:t>
            </a:fld>
            <a:endParaRPr lang="de-DE"/>
          </a:p>
        </p:txBody>
      </p:sp>
    </p:spTree>
    <p:extLst>
      <p:ext uri="{BB962C8B-B14F-4D97-AF65-F5344CB8AC3E}">
        <p14:creationId xmlns:p14="http://schemas.microsoft.com/office/powerpoint/2010/main" val="3370193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66E9E51-FD84-49FD-921A-7FA8845F6C07}"/>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D8338996-DDC6-45B0-A924-920B9C814DF0}"/>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E24990F1-938B-4DE5-9027-BA5B938FE355}"/>
              </a:ext>
            </a:extLst>
          </p:cNvPr>
          <p:cNvSpPr>
            <a:spLocks noGrp="1"/>
          </p:cNvSpPr>
          <p:nvPr>
            <p:ph type="dt" sz="half" idx="10"/>
          </p:nvPr>
        </p:nvSpPr>
        <p:spPr/>
        <p:txBody>
          <a:bodyPr/>
          <a:lstStyle/>
          <a:p>
            <a:fld id="{9A9E34CD-6919-4DF7-8969-C071DB3788F4}" type="datetimeFigureOut">
              <a:rPr lang="de-DE" smtClean="0"/>
              <a:t>06.08.2025</a:t>
            </a:fld>
            <a:endParaRPr lang="de-DE"/>
          </a:p>
        </p:txBody>
      </p:sp>
      <p:sp>
        <p:nvSpPr>
          <p:cNvPr id="5" name="Fußzeilenplatzhalter 4">
            <a:extLst>
              <a:ext uri="{FF2B5EF4-FFF2-40B4-BE49-F238E27FC236}">
                <a16:creationId xmlns:a16="http://schemas.microsoft.com/office/drawing/2014/main" id="{C5719533-0C64-4F9E-B328-CC10EF1991C9}"/>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44B2416A-8284-448F-ABD6-A54E40D98C39}"/>
              </a:ext>
            </a:extLst>
          </p:cNvPr>
          <p:cNvSpPr>
            <a:spLocks noGrp="1"/>
          </p:cNvSpPr>
          <p:nvPr>
            <p:ph type="sldNum" sz="quarter" idx="12"/>
          </p:nvPr>
        </p:nvSpPr>
        <p:spPr/>
        <p:txBody>
          <a:bodyPr/>
          <a:lstStyle/>
          <a:p>
            <a:fld id="{394AE490-4988-4449-9C38-28BB5632AF48}" type="slidenum">
              <a:rPr lang="de-DE" smtClean="0"/>
              <a:t>‹Nr.›</a:t>
            </a:fld>
            <a:endParaRPr lang="de-DE"/>
          </a:p>
        </p:txBody>
      </p:sp>
    </p:spTree>
    <p:extLst>
      <p:ext uri="{BB962C8B-B14F-4D97-AF65-F5344CB8AC3E}">
        <p14:creationId xmlns:p14="http://schemas.microsoft.com/office/powerpoint/2010/main" val="1516383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2246CD4E-0CAC-46B8-88A5-769D292435CC}"/>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0FCD1294-D46A-4BC0-9E3B-F174243332BF}"/>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87A7E19D-CC3F-46C2-B675-08335B5C119D}"/>
              </a:ext>
            </a:extLst>
          </p:cNvPr>
          <p:cNvSpPr>
            <a:spLocks noGrp="1"/>
          </p:cNvSpPr>
          <p:nvPr>
            <p:ph type="dt" sz="half" idx="10"/>
          </p:nvPr>
        </p:nvSpPr>
        <p:spPr/>
        <p:txBody>
          <a:bodyPr/>
          <a:lstStyle/>
          <a:p>
            <a:fld id="{9A9E34CD-6919-4DF7-8969-C071DB3788F4}" type="datetimeFigureOut">
              <a:rPr lang="de-DE" smtClean="0"/>
              <a:t>06.08.2025</a:t>
            </a:fld>
            <a:endParaRPr lang="de-DE"/>
          </a:p>
        </p:txBody>
      </p:sp>
      <p:sp>
        <p:nvSpPr>
          <p:cNvPr id="5" name="Fußzeilenplatzhalter 4">
            <a:extLst>
              <a:ext uri="{FF2B5EF4-FFF2-40B4-BE49-F238E27FC236}">
                <a16:creationId xmlns:a16="http://schemas.microsoft.com/office/drawing/2014/main" id="{71333EBB-E33A-4259-A97E-84832E018E7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8D0FF205-752F-4281-B4E3-7865FE14D438}"/>
              </a:ext>
            </a:extLst>
          </p:cNvPr>
          <p:cNvSpPr>
            <a:spLocks noGrp="1"/>
          </p:cNvSpPr>
          <p:nvPr>
            <p:ph type="sldNum" sz="quarter" idx="12"/>
          </p:nvPr>
        </p:nvSpPr>
        <p:spPr/>
        <p:txBody>
          <a:bodyPr/>
          <a:lstStyle/>
          <a:p>
            <a:fld id="{394AE490-4988-4449-9C38-28BB5632AF48}" type="slidenum">
              <a:rPr lang="de-DE" smtClean="0"/>
              <a:t>‹Nr.›</a:t>
            </a:fld>
            <a:endParaRPr lang="de-DE"/>
          </a:p>
        </p:txBody>
      </p:sp>
    </p:spTree>
    <p:extLst>
      <p:ext uri="{BB962C8B-B14F-4D97-AF65-F5344CB8AC3E}">
        <p14:creationId xmlns:p14="http://schemas.microsoft.com/office/powerpoint/2010/main" val="527988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DBF86B-868E-476A-921A-2EEDEDCFC739}"/>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4C0E7A18-D565-4073-9B18-4A675EB3AF97}"/>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ADB68954-181E-4D92-854D-B65B74A4EA2C}"/>
              </a:ext>
            </a:extLst>
          </p:cNvPr>
          <p:cNvSpPr>
            <a:spLocks noGrp="1"/>
          </p:cNvSpPr>
          <p:nvPr>
            <p:ph type="dt" sz="half" idx="10"/>
          </p:nvPr>
        </p:nvSpPr>
        <p:spPr/>
        <p:txBody>
          <a:bodyPr/>
          <a:lstStyle/>
          <a:p>
            <a:fld id="{9A9E34CD-6919-4DF7-8969-C071DB3788F4}" type="datetimeFigureOut">
              <a:rPr lang="de-DE" smtClean="0"/>
              <a:t>06.08.2025</a:t>
            </a:fld>
            <a:endParaRPr lang="de-DE"/>
          </a:p>
        </p:txBody>
      </p:sp>
      <p:sp>
        <p:nvSpPr>
          <p:cNvPr id="5" name="Fußzeilenplatzhalter 4">
            <a:extLst>
              <a:ext uri="{FF2B5EF4-FFF2-40B4-BE49-F238E27FC236}">
                <a16:creationId xmlns:a16="http://schemas.microsoft.com/office/drawing/2014/main" id="{12363930-FC78-485A-8E61-336BC127FA43}"/>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E7B32DC7-85E6-47AB-8FEF-F0B1ED2A9FAE}"/>
              </a:ext>
            </a:extLst>
          </p:cNvPr>
          <p:cNvSpPr>
            <a:spLocks noGrp="1"/>
          </p:cNvSpPr>
          <p:nvPr>
            <p:ph type="sldNum" sz="quarter" idx="12"/>
          </p:nvPr>
        </p:nvSpPr>
        <p:spPr/>
        <p:txBody>
          <a:bodyPr/>
          <a:lstStyle/>
          <a:p>
            <a:fld id="{394AE490-4988-4449-9C38-28BB5632AF48}" type="slidenum">
              <a:rPr lang="de-DE" smtClean="0"/>
              <a:t>‹Nr.›</a:t>
            </a:fld>
            <a:endParaRPr lang="de-DE"/>
          </a:p>
        </p:txBody>
      </p:sp>
    </p:spTree>
    <p:extLst>
      <p:ext uri="{BB962C8B-B14F-4D97-AF65-F5344CB8AC3E}">
        <p14:creationId xmlns:p14="http://schemas.microsoft.com/office/powerpoint/2010/main" val="28377245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646A49B-7587-402B-BFCB-773B7A7B8373}"/>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DF14C19A-3838-438B-BC0A-6A21793C0EE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C681BB9E-E62D-4150-8C53-56E2335CA2FA}"/>
              </a:ext>
            </a:extLst>
          </p:cNvPr>
          <p:cNvSpPr>
            <a:spLocks noGrp="1"/>
          </p:cNvSpPr>
          <p:nvPr>
            <p:ph type="dt" sz="half" idx="10"/>
          </p:nvPr>
        </p:nvSpPr>
        <p:spPr/>
        <p:txBody>
          <a:bodyPr/>
          <a:lstStyle/>
          <a:p>
            <a:fld id="{9A9E34CD-6919-4DF7-8969-C071DB3788F4}" type="datetimeFigureOut">
              <a:rPr lang="de-DE" smtClean="0"/>
              <a:t>06.08.2025</a:t>
            </a:fld>
            <a:endParaRPr lang="de-DE"/>
          </a:p>
        </p:txBody>
      </p:sp>
      <p:sp>
        <p:nvSpPr>
          <p:cNvPr id="5" name="Fußzeilenplatzhalter 4">
            <a:extLst>
              <a:ext uri="{FF2B5EF4-FFF2-40B4-BE49-F238E27FC236}">
                <a16:creationId xmlns:a16="http://schemas.microsoft.com/office/drawing/2014/main" id="{ED2C380A-9446-4154-9B91-1AA194E2EB1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397DB5B6-E51C-4DCF-ABC8-A6E485EB0B0F}"/>
              </a:ext>
            </a:extLst>
          </p:cNvPr>
          <p:cNvSpPr>
            <a:spLocks noGrp="1"/>
          </p:cNvSpPr>
          <p:nvPr>
            <p:ph type="sldNum" sz="quarter" idx="12"/>
          </p:nvPr>
        </p:nvSpPr>
        <p:spPr/>
        <p:txBody>
          <a:bodyPr/>
          <a:lstStyle/>
          <a:p>
            <a:fld id="{394AE490-4988-4449-9C38-28BB5632AF48}" type="slidenum">
              <a:rPr lang="de-DE" smtClean="0"/>
              <a:t>‹Nr.›</a:t>
            </a:fld>
            <a:endParaRPr lang="de-DE"/>
          </a:p>
        </p:txBody>
      </p:sp>
    </p:spTree>
    <p:extLst>
      <p:ext uri="{BB962C8B-B14F-4D97-AF65-F5344CB8AC3E}">
        <p14:creationId xmlns:p14="http://schemas.microsoft.com/office/powerpoint/2010/main" val="20435612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A179F1D-041B-47A2-923D-1CD5245E26C9}"/>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F4554125-FB2A-46FD-92E3-EC7126E7817A}"/>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7BD85E99-C56C-4FEB-8CC9-D1D409825D43}"/>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159AE2A4-61FB-41D8-8F0F-5E6ED14F8A76}"/>
              </a:ext>
            </a:extLst>
          </p:cNvPr>
          <p:cNvSpPr>
            <a:spLocks noGrp="1"/>
          </p:cNvSpPr>
          <p:nvPr>
            <p:ph type="dt" sz="half" idx="10"/>
          </p:nvPr>
        </p:nvSpPr>
        <p:spPr/>
        <p:txBody>
          <a:bodyPr/>
          <a:lstStyle/>
          <a:p>
            <a:fld id="{9A9E34CD-6919-4DF7-8969-C071DB3788F4}" type="datetimeFigureOut">
              <a:rPr lang="de-DE" smtClean="0"/>
              <a:t>06.08.2025</a:t>
            </a:fld>
            <a:endParaRPr lang="de-DE"/>
          </a:p>
        </p:txBody>
      </p:sp>
      <p:sp>
        <p:nvSpPr>
          <p:cNvPr id="6" name="Fußzeilenplatzhalter 5">
            <a:extLst>
              <a:ext uri="{FF2B5EF4-FFF2-40B4-BE49-F238E27FC236}">
                <a16:creationId xmlns:a16="http://schemas.microsoft.com/office/drawing/2014/main" id="{610FFB40-227E-498F-9891-FD4EF3AC8B96}"/>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F8082918-BFB5-4664-AD8D-4D68ED5A134F}"/>
              </a:ext>
            </a:extLst>
          </p:cNvPr>
          <p:cNvSpPr>
            <a:spLocks noGrp="1"/>
          </p:cNvSpPr>
          <p:nvPr>
            <p:ph type="sldNum" sz="quarter" idx="12"/>
          </p:nvPr>
        </p:nvSpPr>
        <p:spPr/>
        <p:txBody>
          <a:bodyPr/>
          <a:lstStyle/>
          <a:p>
            <a:fld id="{394AE490-4988-4449-9C38-28BB5632AF48}" type="slidenum">
              <a:rPr lang="de-DE" smtClean="0"/>
              <a:t>‹Nr.›</a:t>
            </a:fld>
            <a:endParaRPr lang="de-DE"/>
          </a:p>
        </p:txBody>
      </p:sp>
    </p:spTree>
    <p:extLst>
      <p:ext uri="{BB962C8B-B14F-4D97-AF65-F5344CB8AC3E}">
        <p14:creationId xmlns:p14="http://schemas.microsoft.com/office/powerpoint/2010/main" val="846964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31F5D4E-D8F8-4FDE-9E22-808BF835127A}"/>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5B73CB1B-C54E-4777-A3CE-F2E9887A351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92D2497D-ADDF-4EE3-8823-F9349F963307}"/>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A72DB5BE-FCF7-432A-B05B-D06A38042B1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AB536FE5-37A3-4A26-92E2-28DB1F77A19E}"/>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B0FA155F-F6AC-4D4D-BD2C-2B60BA325EB7}"/>
              </a:ext>
            </a:extLst>
          </p:cNvPr>
          <p:cNvSpPr>
            <a:spLocks noGrp="1"/>
          </p:cNvSpPr>
          <p:nvPr>
            <p:ph type="dt" sz="half" idx="10"/>
          </p:nvPr>
        </p:nvSpPr>
        <p:spPr/>
        <p:txBody>
          <a:bodyPr/>
          <a:lstStyle/>
          <a:p>
            <a:fld id="{9A9E34CD-6919-4DF7-8969-C071DB3788F4}" type="datetimeFigureOut">
              <a:rPr lang="de-DE" smtClean="0"/>
              <a:t>06.08.2025</a:t>
            </a:fld>
            <a:endParaRPr lang="de-DE"/>
          </a:p>
        </p:txBody>
      </p:sp>
      <p:sp>
        <p:nvSpPr>
          <p:cNvPr id="8" name="Fußzeilenplatzhalter 7">
            <a:extLst>
              <a:ext uri="{FF2B5EF4-FFF2-40B4-BE49-F238E27FC236}">
                <a16:creationId xmlns:a16="http://schemas.microsoft.com/office/drawing/2014/main" id="{1CE63C2D-B76F-4A0E-AD69-2486171FF851}"/>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534832DA-D543-4302-B06A-38C9A7B1A991}"/>
              </a:ext>
            </a:extLst>
          </p:cNvPr>
          <p:cNvSpPr>
            <a:spLocks noGrp="1"/>
          </p:cNvSpPr>
          <p:nvPr>
            <p:ph type="sldNum" sz="quarter" idx="12"/>
          </p:nvPr>
        </p:nvSpPr>
        <p:spPr/>
        <p:txBody>
          <a:bodyPr/>
          <a:lstStyle/>
          <a:p>
            <a:fld id="{394AE490-4988-4449-9C38-28BB5632AF48}" type="slidenum">
              <a:rPr lang="de-DE" smtClean="0"/>
              <a:t>‹Nr.›</a:t>
            </a:fld>
            <a:endParaRPr lang="de-DE"/>
          </a:p>
        </p:txBody>
      </p:sp>
    </p:spTree>
    <p:extLst>
      <p:ext uri="{BB962C8B-B14F-4D97-AF65-F5344CB8AC3E}">
        <p14:creationId xmlns:p14="http://schemas.microsoft.com/office/powerpoint/2010/main" val="9168595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DC5A26-67BD-4798-81FF-B8EA735A9EE5}"/>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20135D91-98C5-4ED5-95C5-657B07039CCE}"/>
              </a:ext>
            </a:extLst>
          </p:cNvPr>
          <p:cNvSpPr>
            <a:spLocks noGrp="1"/>
          </p:cNvSpPr>
          <p:nvPr>
            <p:ph type="dt" sz="half" idx="10"/>
          </p:nvPr>
        </p:nvSpPr>
        <p:spPr/>
        <p:txBody>
          <a:bodyPr/>
          <a:lstStyle/>
          <a:p>
            <a:fld id="{9A9E34CD-6919-4DF7-8969-C071DB3788F4}" type="datetimeFigureOut">
              <a:rPr lang="de-DE" smtClean="0"/>
              <a:t>06.08.2025</a:t>
            </a:fld>
            <a:endParaRPr lang="de-DE"/>
          </a:p>
        </p:txBody>
      </p:sp>
      <p:sp>
        <p:nvSpPr>
          <p:cNvPr id="4" name="Fußzeilenplatzhalter 3">
            <a:extLst>
              <a:ext uri="{FF2B5EF4-FFF2-40B4-BE49-F238E27FC236}">
                <a16:creationId xmlns:a16="http://schemas.microsoft.com/office/drawing/2014/main" id="{B0291A16-9244-458B-8124-0D7D9F2817D0}"/>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60438DD5-727D-4B12-B6D5-42CBA83615A8}"/>
              </a:ext>
            </a:extLst>
          </p:cNvPr>
          <p:cNvSpPr>
            <a:spLocks noGrp="1"/>
          </p:cNvSpPr>
          <p:nvPr>
            <p:ph type="sldNum" sz="quarter" idx="12"/>
          </p:nvPr>
        </p:nvSpPr>
        <p:spPr/>
        <p:txBody>
          <a:bodyPr/>
          <a:lstStyle/>
          <a:p>
            <a:fld id="{394AE490-4988-4449-9C38-28BB5632AF48}" type="slidenum">
              <a:rPr lang="de-DE" smtClean="0"/>
              <a:t>‹Nr.›</a:t>
            </a:fld>
            <a:endParaRPr lang="de-DE"/>
          </a:p>
        </p:txBody>
      </p:sp>
    </p:spTree>
    <p:extLst>
      <p:ext uri="{BB962C8B-B14F-4D97-AF65-F5344CB8AC3E}">
        <p14:creationId xmlns:p14="http://schemas.microsoft.com/office/powerpoint/2010/main" val="2834029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8CCC8C57-FA83-4C7C-94A4-D61C3B8D272C}"/>
              </a:ext>
            </a:extLst>
          </p:cNvPr>
          <p:cNvSpPr>
            <a:spLocks noGrp="1"/>
          </p:cNvSpPr>
          <p:nvPr>
            <p:ph type="dt" sz="half" idx="10"/>
          </p:nvPr>
        </p:nvSpPr>
        <p:spPr/>
        <p:txBody>
          <a:bodyPr/>
          <a:lstStyle/>
          <a:p>
            <a:fld id="{9A9E34CD-6919-4DF7-8969-C071DB3788F4}" type="datetimeFigureOut">
              <a:rPr lang="de-DE" smtClean="0"/>
              <a:t>06.08.2025</a:t>
            </a:fld>
            <a:endParaRPr lang="de-DE"/>
          </a:p>
        </p:txBody>
      </p:sp>
      <p:sp>
        <p:nvSpPr>
          <p:cNvPr id="3" name="Fußzeilenplatzhalter 2">
            <a:extLst>
              <a:ext uri="{FF2B5EF4-FFF2-40B4-BE49-F238E27FC236}">
                <a16:creationId xmlns:a16="http://schemas.microsoft.com/office/drawing/2014/main" id="{1F4651A5-F565-4B9E-AAA4-61FF35ADCA4D}"/>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452B5B9B-319F-48BE-85A7-A6DA52EB06E8}"/>
              </a:ext>
            </a:extLst>
          </p:cNvPr>
          <p:cNvSpPr>
            <a:spLocks noGrp="1"/>
          </p:cNvSpPr>
          <p:nvPr>
            <p:ph type="sldNum" sz="quarter" idx="12"/>
          </p:nvPr>
        </p:nvSpPr>
        <p:spPr/>
        <p:txBody>
          <a:bodyPr/>
          <a:lstStyle/>
          <a:p>
            <a:fld id="{394AE490-4988-4449-9C38-28BB5632AF48}" type="slidenum">
              <a:rPr lang="de-DE" smtClean="0"/>
              <a:t>‹Nr.›</a:t>
            </a:fld>
            <a:endParaRPr lang="de-DE"/>
          </a:p>
        </p:txBody>
      </p:sp>
    </p:spTree>
    <p:extLst>
      <p:ext uri="{BB962C8B-B14F-4D97-AF65-F5344CB8AC3E}">
        <p14:creationId xmlns:p14="http://schemas.microsoft.com/office/powerpoint/2010/main" val="14629755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9C500C-9A06-4F6F-96F1-26A5842981A7}"/>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12E220C6-9B14-487D-9FEC-2BC8990E857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D2DF51F0-3549-4D2D-A682-D0E836A772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D2831CCD-1F89-45F7-AB4A-32EB2440430F}"/>
              </a:ext>
            </a:extLst>
          </p:cNvPr>
          <p:cNvSpPr>
            <a:spLocks noGrp="1"/>
          </p:cNvSpPr>
          <p:nvPr>
            <p:ph type="dt" sz="half" idx="10"/>
          </p:nvPr>
        </p:nvSpPr>
        <p:spPr/>
        <p:txBody>
          <a:bodyPr/>
          <a:lstStyle/>
          <a:p>
            <a:fld id="{9A9E34CD-6919-4DF7-8969-C071DB3788F4}" type="datetimeFigureOut">
              <a:rPr lang="de-DE" smtClean="0"/>
              <a:t>06.08.2025</a:t>
            </a:fld>
            <a:endParaRPr lang="de-DE"/>
          </a:p>
        </p:txBody>
      </p:sp>
      <p:sp>
        <p:nvSpPr>
          <p:cNvPr id="6" name="Fußzeilenplatzhalter 5">
            <a:extLst>
              <a:ext uri="{FF2B5EF4-FFF2-40B4-BE49-F238E27FC236}">
                <a16:creationId xmlns:a16="http://schemas.microsoft.com/office/drawing/2014/main" id="{08AECE4C-FA12-4A42-BD81-EC4A5466B5DD}"/>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BD4A7FD0-0E93-45B2-B787-CAC015D0B9CF}"/>
              </a:ext>
            </a:extLst>
          </p:cNvPr>
          <p:cNvSpPr>
            <a:spLocks noGrp="1"/>
          </p:cNvSpPr>
          <p:nvPr>
            <p:ph type="sldNum" sz="quarter" idx="12"/>
          </p:nvPr>
        </p:nvSpPr>
        <p:spPr/>
        <p:txBody>
          <a:bodyPr/>
          <a:lstStyle/>
          <a:p>
            <a:fld id="{394AE490-4988-4449-9C38-28BB5632AF48}" type="slidenum">
              <a:rPr lang="de-DE" smtClean="0"/>
              <a:t>‹Nr.›</a:t>
            </a:fld>
            <a:endParaRPr lang="de-DE"/>
          </a:p>
        </p:txBody>
      </p:sp>
    </p:spTree>
    <p:extLst>
      <p:ext uri="{BB962C8B-B14F-4D97-AF65-F5344CB8AC3E}">
        <p14:creationId xmlns:p14="http://schemas.microsoft.com/office/powerpoint/2010/main" val="663310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2CCC989-4F10-49C8-B887-F583F1D4FA53}"/>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32EED895-9D2F-4F0F-AC58-9C9F70A5262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9D7E386D-5339-41BF-83C3-212619F2F1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E3AA9917-64C1-452E-BBCD-E70864DC5259}"/>
              </a:ext>
            </a:extLst>
          </p:cNvPr>
          <p:cNvSpPr>
            <a:spLocks noGrp="1"/>
          </p:cNvSpPr>
          <p:nvPr>
            <p:ph type="dt" sz="half" idx="10"/>
          </p:nvPr>
        </p:nvSpPr>
        <p:spPr/>
        <p:txBody>
          <a:bodyPr/>
          <a:lstStyle/>
          <a:p>
            <a:fld id="{9A9E34CD-6919-4DF7-8969-C071DB3788F4}" type="datetimeFigureOut">
              <a:rPr lang="de-DE" smtClean="0"/>
              <a:t>06.08.2025</a:t>
            </a:fld>
            <a:endParaRPr lang="de-DE"/>
          </a:p>
        </p:txBody>
      </p:sp>
      <p:sp>
        <p:nvSpPr>
          <p:cNvPr id="6" name="Fußzeilenplatzhalter 5">
            <a:extLst>
              <a:ext uri="{FF2B5EF4-FFF2-40B4-BE49-F238E27FC236}">
                <a16:creationId xmlns:a16="http://schemas.microsoft.com/office/drawing/2014/main" id="{965C07EF-EC27-4B27-8933-E7E78165AAD4}"/>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D555CB33-46DB-4F7A-B395-282243D2AA16}"/>
              </a:ext>
            </a:extLst>
          </p:cNvPr>
          <p:cNvSpPr>
            <a:spLocks noGrp="1"/>
          </p:cNvSpPr>
          <p:nvPr>
            <p:ph type="sldNum" sz="quarter" idx="12"/>
          </p:nvPr>
        </p:nvSpPr>
        <p:spPr/>
        <p:txBody>
          <a:bodyPr/>
          <a:lstStyle/>
          <a:p>
            <a:fld id="{394AE490-4988-4449-9C38-28BB5632AF48}" type="slidenum">
              <a:rPr lang="de-DE" smtClean="0"/>
              <a:t>‹Nr.›</a:t>
            </a:fld>
            <a:endParaRPr lang="de-DE"/>
          </a:p>
        </p:txBody>
      </p:sp>
    </p:spTree>
    <p:extLst>
      <p:ext uri="{BB962C8B-B14F-4D97-AF65-F5344CB8AC3E}">
        <p14:creationId xmlns:p14="http://schemas.microsoft.com/office/powerpoint/2010/main" val="30075733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8228BE0A-CD32-45A6-B058-19836451174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DE79C706-4BFF-4EB5-B7AB-E6122076472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7D8054C1-5B6E-41F0-9FC8-CD1B8E9DB8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9E34CD-6919-4DF7-8969-C071DB3788F4}" type="datetimeFigureOut">
              <a:rPr lang="de-DE" smtClean="0"/>
              <a:t>06.08.2025</a:t>
            </a:fld>
            <a:endParaRPr lang="de-DE"/>
          </a:p>
        </p:txBody>
      </p:sp>
      <p:sp>
        <p:nvSpPr>
          <p:cNvPr id="5" name="Fußzeilenplatzhalter 4">
            <a:extLst>
              <a:ext uri="{FF2B5EF4-FFF2-40B4-BE49-F238E27FC236}">
                <a16:creationId xmlns:a16="http://schemas.microsoft.com/office/drawing/2014/main" id="{5F13F5C6-9492-42A4-91FB-B6C55F31CEA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B6059CDD-2DF3-4BCA-AD81-985C3468BF5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4AE490-4988-4449-9C38-28BB5632AF48}" type="slidenum">
              <a:rPr lang="de-DE" smtClean="0"/>
              <a:t>‹Nr.›</a:t>
            </a:fld>
            <a:endParaRPr lang="de-DE"/>
          </a:p>
        </p:txBody>
      </p:sp>
    </p:spTree>
    <p:extLst>
      <p:ext uri="{BB962C8B-B14F-4D97-AF65-F5344CB8AC3E}">
        <p14:creationId xmlns:p14="http://schemas.microsoft.com/office/powerpoint/2010/main" val="8673631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uni-regensburg.de/philosophie-kunst-geschichte-gesellschaft/geschichte/studium/bafoeg/index.html"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uni-regensburg.de/philosophie-kunst-geschichte-gesellschaft/geschichte/studium/studienberatung/index.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uni-regensburg.de/philosophie-kunst-geschichte-gesellschaft/geschichte/studium/hinweise/index.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campusportal.uni-regensburg.de/qisserver/pages/cs/sys/portal/hisinoneStartPage.faces?chco=y"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38ED21-7CE8-45D6-94C6-CDB7DBBCD5FD}"/>
              </a:ext>
            </a:extLst>
          </p:cNvPr>
          <p:cNvSpPr>
            <a:spLocks noGrp="1"/>
          </p:cNvSpPr>
          <p:nvPr>
            <p:ph type="ctrTitle"/>
          </p:nvPr>
        </p:nvSpPr>
        <p:spPr/>
        <p:txBody>
          <a:bodyPr>
            <a:normAutofit fontScale="90000"/>
          </a:bodyPr>
          <a:lstStyle/>
          <a:p>
            <a:r>
              <a:rPr lang="de-DE" dirty="0">
                <a:latin typeface="Frutiger Next LT W1G" panose="020B0503040204020203" pitchFamily="34" charset="0"/>
              </a:rPr>
              <a:t>Informationen für Erstsemester Wintersemester 2025/26</a:t>
            </a:r>
          </a:p>
        </p:txBody>
      </p:sp>
      <p:sp>
        <p:nvSpPr>
          <p:cNvPr id="3" name="Untertitel 2">
            <a:extLst>
              <a:ext uri="{FF2B5EF4-FFF2-40B4-BE49-F238E27FC236}">
                <a16:creationId xmlns:a16="http://schemas.microsoft.com/office/drawing/2014/main" id="{BC12BF98-2911-4BF2-A9E3-5AC82183F7F4}"/>
              </a:ext>
            </a:extLst>
          </p:cNvPr>
          <p:cNvSpPr>
            <a:spLocks noGrp="1"/>
          </p:cNvSpPr>
          <p:nvPr>
            <p:ph type="subTitle" idx="1"/>
          </p:nvPr>
        </p:nvSpPr>
        <p:spPr>
          <a:xfrm>
            <a:off x="1524000" y="3602037"/>
            <a:ext cx="9144000" cy="2133599"/>
          </a:xfrm>
        </p:spPr>
        <p:txBody>
          <a:bodyPr>
            <a:normAutofit/>
          </a:bodyPr>
          <a:lstStyle/>
          <a:p>
            <a:r>
              <a:rPr lang="de-DE" dirty="0">
                <a:latin typeface="Frutiger Next LT W1G" panose="020B0503040204020203" pitchFamily="34" charset="0"/>
              </a:rPr>
              <a:t>Studium der Geschichtswissenschaft</a:t>
            </a:r>
          </a:p>
          <a:p>
            <a:r>
              <a:rPr lang="de-DE" dirty="0">
                <a:latin typeface="Frutiger Next LT W1G" panose="020B0503040204020203" pitchFamily="34" charset="0"/>
              </a:rPr>
              <a:t>Bachelor und Lehramt</a:t>
            </a:r>
          </a:p>
          <a:p>
            <a:endParaRPr lang="de-DE" dirty="0">
              <a:latin typeface="Frutiger Next LT W1G" panose="020B0503040204020203" pitchFamily="34" charset="0"/>
            </a:endParaRPr>
          </a:p>
          <a:p>
            <a:r>
              <a:rPr lang="de-DE" sz="2000" dirty="0">
                <a:latin typeface="Frutiger Next LT W1G" panose="020B0503040204020203" pitchFamily="34" charset="0"/>
              </a:rPr>
              <a:t>Institut für Geschichte</a:t>
            </a:r>
          </a:p>
          <a:p>
            <a:r>
              <a:rPr lang="de-DE" sz="1700" dirty="0">
                <a:latin typeface="Frutiger Next LT W1G" panose="020B0503040204020203" pitchFamily="34" charset="0"/>
              </a:rPr>
              <a:t>Fakultät für Philosophie, Kunst-, Geschichts- und Gesellschaftswissenschaften</a:t>
            </a:r>
          </a:p>
          <a:p>
            <a:endParaRPr lang="de-DE" dirty="0"/>
          </a:p>
        </p:txBody>
      </p:sp>
      <p:pic>
        <p:nvPicPr>
          <p:cNvPr id="4" name="Grafik 3">
            <a:extLst>
              <a:ext uri="{FF2B5EF4-FFF2-40B4-BE49-F238E27FC236}">
                <a16:creationId xmlns:a16="http://schemas.microsoft.com/office/drawing/2014/main" id="{5A5028AC-F1EF-4AB0-A311-E22EB78F06E3}"/>
              </a:ext>
            </a:extLst>
          </p:cNvPr>
          <p:cNvPicPr>
            <a:picLocks noChangeAspect="1"/>
          </p:cNvPicPr>
          <p:nvPr/>
        </p:nvPicPr>
        <p:blipFill>
          <a:blip r:embed="rId2"/>
          <a:stretch>
            <a:fillRect/>
          </a:stretch>
        </p:blipFill>
        <p:spPr>
          <a:xfrm>
            <a:off x="0" y="138344"/>
            <a:ext cx="2574388" cy="1176985"/>
          </a:xfrm>
          <a:prstGeom prst="rect">
            <a:avLst/>
          </a:prstGeom>
        </p:spPr>
      </p:pic>
      <p:sp>
        <p:nvSpPr>
          <p:cNvPr id="6" name="Textfeld 5">
            <a:extLst>
              <a:ext uri="{FF2B5EF4-FFF2-40B4-BE49-F238E27FC236}">
                <a16:creationId xmlns:a16="http://schemas.microsoft.com/office/drawing/2014/main" id="{FC4D9995-7249-4F5F-BE96-33EDFC8C6E96}"/>
              </a:ext>
            </a:extLst>
          </p:cNvPr>
          <p:cNvSpPr txBox="1"/>
          <p:nvPr/>
        </p:nvSpPr>
        <p:spPr>
          <a:xfrm>
            <a:off x="4698609" y="138344"/>
            <a:ext cx="7090117" cy="923330"/>
          </a:xfrm>
          <a:prstGeom prst="rect">
            <a:avLst/>
          </a:prstGeom>
          <a:solidFill>
            <a:srgbClr val="EC6200"/>
          </a:solidFill>
        </p:spPr>
        <p:txBody>
          <a:bodyPr wrap="square" rtlCol="0">
            <a:spAutoFit/>
          </a:bodyPr>
          <a:lstStyle/>
          <a:p>
            <a:endParaRPr lang="de-DE" dirty="0"/>
          </a:p>
          <a:p>
            <a:endParaRPr lang="de-DE" dirty="0"/>
          </a:p>
          <a:p>
            <a:endParaRPr lang="de-DE" dirty="0"/>
          </a:p>
        </p:txBody>
      </p:sp>
    </p:spTree>
    <p:extLst>
      <p:ext uri="{BB962C8B-B14F-4D97-AF65-F5344CB8AC3E}">
        <p14:creationId xmlns:p14="http://schemas.microsoft.com/office/powerpoint/2010/main" val="34310567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ln>
            <a:solidFill>
              <a:srgbClr val="EC6200"/>
            </a:solidFill>
          </a:ln>
        </p:spPr>
        <p:txBody>
          <a:bodyPr/>
          <a:lstStyle/>
          <a:p>
            <a:r>
              <a:rPr lang="de-DE" dirty="0">
                <a:latin typeface="Frutiger Next LT W1G" panose="020B0503040204020203" pitchFamily="34" charset="0"/>
              </a:rPr>
              <a:t>Anmeldung zu Kursen II</a:t>
            </a:r>
          </a:p>
        </p:txBody>
      </p:sp>
      <p:sp>
        <p:nvSpPr>
          <p:cNvPr id="3" name="Inhaltsplatzhalter 2"/>
          <p:cNvSpPr>
            <a:spLocks noGrp="1"/>
          </p:cNvSpPr>
          <p:nvPr>
            <p:ph idx="1"/>
          </p:nvPr>
        </p:nvSpPr>
        <p:spPr/>
        <p:txBody>
          <a:bodyPr/>
          <a:lstStyle/>
          <a:p>
            <a:r>
              <a:rPr lang="de-DE" sz="2400" dirty="0">
                <a:latin typeface="Frutiger Next LT W1G" panose="020B0503040204020203" pitchFamily="34" charset="0"/>
              </a:rPr>
              <a:t>Navigieren Sie im Vorlesungsverzeichnis oder über den Studienplaner zu den entsprechenden Bereichen </a:t>
            </a:r>
            <a:r>
              <a:rPr lang="de-DE" sz="2400" dirty="0" err="1">
                <a:latin typeface="Frutiger Next LT W1G" panose="020B0503040204020203" pitchFamily="34" charset="0"/>
              </a:rPr>
              <a:t>Propädeutika</a:t>
            </a:r>
            <a:r>
              <a:rPr lang="de-DE" sz="2400" dirty="0">
                <a:latin typeface="Frutiger Next LT W1G" panose="020B0503040204020203" pitchFamily="34" charset="0"/>
              </a:rPr>
              <a:t>, Proseminare etc.</a:t>
            </a:r>
          </a:p>
          <a:p>
            <a:r>
              <a:rPr lang="de-DE" sz="2400" dirty="0">
                <a:latin typeface="Frutiger Next LT W1G" panose="020B0503040204020203" pitchFamily="34" charset="0"/>
              </a:rPr>
              <a:t>Klicken Sie auf den Kurs-&gt; Informationen zum Kurs erscheinen.</a:t>
            </a:r>
          </a:p>
          <a:p>
            <a:r>
              <a:rPr lang="de-DE" sz="2400" dirty="0">
                <a:latin typeface="Frutiger Next LT W1G" panose="020B0503040204020203" pitchFamily="34" charset="0"/>
              </a:rPr>
              <a:t>Die Kurse sind zu Gruppen zusammengefasst (siehe Folie 9) -&gt; auf </a:t>
            </a:r>
            <a:r>
              <a:rPr lang="de-DE" sz="2400" b="1" dirty="0">
                <a:latin typeface="Frutiger Next LT W1G" panose="020B0503040204020203" pitchFamily="34" charset="0"/>
              </a:rPr>
              <a:t>Termine</a:t>
            </a:r>
            <a:r>
              <a:rPr lang="de-DE" sz="2400" dirty="0">
                <a:latin typeface="Frutiger Next LT W1G" panose="020B0503040204020203" pitchFamily="34" charset="0"/>
              </a:rPr>
              <a:t> (Parallelgruppen) klicken</a:t>
            </a:r>
          </a:p>
          <a:p>
            <a:r>
              <a:rPr lang="de-DE" sz="2400" dirty="0">
                <a:latin typeface="Frutiger Next LT W1G" panose="020B0503040204020203" pitchFamily="34" charset="0"/>
              </a:rPr>
              <a:t>Mit „</a:t>
            </a:r>
            <a:r>
              <a:rPr lang="de-DE" sz="2400" b="1" dirty="0">
                <a:latin typeface="Frutiger Next LT W1G" panose="020B0503040204020203" pitchFamily="34" charset="0"/>
              </a:rPr>
              <a:t>belegen</a:t>
            </a:r>
            <a:r>
              <a:rPr lang="de-DE" sz="2400" dirty="0">
                <a:latin typeface="Frutiger Next LT W1G" panose="020B0503040204020203" pitchFamily="34" charset="0"/>
              </a:rPr>
              <a:t>“ können Sie sich für die Gruppen mit Ihren Prioritäten anmelden. </a:t>
            </a:r>
          </a:p>
          <a:p>
            <a:r>
              <a:rPr lang="de-DE" sz="2400" dirty="0">
                <a:latin typeface="Frutiger Next LT W1G" panose="020B0503040204020203" pitchFamily="34" charset="0"/>
              </a:rPr>
              <a:t>Nach dem Ende der Anmeldefrist findet eine Auswertung und Platzvergabe statt. </a:t>
            </a:r>
          </a:p>
          <a:p>
            <a:endParaRPr lang="de-DE" dirty="0">
              <a:latin typeface="Frutiger Next LT W1G" panose="020B0503040204020203" pitchFamily="34" charset="0"/>
            </a:endParaRPr>
          </a:p>
          <a:p>
            <a:endParaRPr lang="de-DE" dirty="0"/>
          </a:p>
        </p:txBody>
      </p:sp>
    </p:spTree>
    <p:extLst>
      <p:ext uri="{BB962C8B-B14F-4D97-AF65-F5344CB8AC3E}">
        <p14:creationId xmlns:p14="http://schemas.microsoft.com/office/powerpoint/2010/main" val="16074654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idx="4294967295"/>
          </p:nvPr>
        </p:nvSpPr>
        <p:spPr>
          <a:xfrm>
            <a:off x="734291" y="392834"/>
            <a:ext cx="10515600" cy="1325563"/>
          </a:xfrm>
          <a:ln>
            <a:solidFill>
              <a:srgbClr val="EC6200"/>
            </a:solidFill>
          </a:ln>
        </p:spPr>
        <p:txBody>
          <a:bodyPr/>
          <a:lstStyle/>
          <a:p>
            <a:r>
              <a:rPr lang="de-DE" dirty="0">
                <a:latin typeface="Frutiger Next LT W1G" panose="020B0503040204020203" pitchFamily="34" charset="0"/>
              </a:rPr>
              <a:t>Anmeldung zu Kursen III</a:t>
            </a:r>
          </a:p>
        </p:txBody>
      </p:sp>
      <p:sp>
        <p:nvSpPr>
          <p:cNvPr id="3" name="Inhaltsplatzhalter 2"/>
          <p:cNvSpPr>
            <a:spLocks noGrp="1"/>
          </p:cNvSpPr>
          <p:nvPr>
            <p:ph sz="half" idx="4294967295"/>
          </p:nvPr>
        </p:nvSpPr>
        <p:spPr>
          <a:xfrm>
            <a:off x="755346" y="2005734"/>
            <a:ext cx="10473489" cy="4351338"/>
          </a:xfrm>
        </p:spPr>
        <p:txBody>
          <a:bodyPr/>
          <a:lstStyle/>
          <a:p>
            <a:r>
              <a:rPr lang="de-DE" dirty="0">
                <a:latin typeface="Frutiger Next LT W1G" panose="020B0503040204020203" pitchFamily="34" charset="0"/>
              </a:rPr>
              <a:t>Neben den Gruppenanmeldungen gibt es für die Vorlesungen im Wintersemester 2025/26 auch eine Online Anmeldung.</a:t>
            </a:r>
          </a:p>
          <a:p>
            <a:r>
              <a:rPr lang="de-DE" dirty="0">
                <a:latin typeface="Frutiger Next LT W1G" panose="020B0503040204020203" pitchFamily="34" charset="0"/>
              </a:rPr>
              <a:t>Diese erfolgt als Einzelanmeldung direkt über den jeweiligen Kurs.</a:t>
            </a:r>
          </a:p>
          <a:p>
            <a:r>
              <a:rPr lang="de-DE" dirty="0">
                <a:latin typeface="Frutiger Next LT W1G" panose="020B0503040204020203" pitchFamily="34" charset="0"/>
              </a:rPr>
              <a:t>Belegen könnten Sie einen Einzelkurs direkt über die erste Ansicht </a:t>
            </a:r>
            <a:r>
              <a:rPr lang="de-DE" b="1" dirty="0">
                <a:latin typeface="Frutiger Next LT W1G" panose="020B0503040204020203" pitchFamily="34" charset="0"/>
              </a:rPr>
              <a:t>Aktionen</a:t>
            </a:r>
            <a:r>
              <a:rPr lang="de-DE" dirty="0">
                <a:latin typeface="Frutiger Next LT W1G" panose="020B0503040204020203" pitchFamily="34" charset="0"/>
              </a:rPr>
              <a:t> -&gt; </a:t>
            </a:r>
            <a:r>
              <a:rPr lang="de-DE" b="1" dirty="0">
                <a:latin typeface="Frutiger Next LT W1G" panose="020B0503040204020203" pitchFamily="34" charset="0"/>
              </a:rPr>
              <a:t>Belegen</a:t>
            </a:r>
            <a:r>
              <a:rPr lang="de-DE" dirty="0">
                <a:latin typeface="Frutiger Next LT W1G" panose="020B0503040204020203" pitchFamily="34" charset="0"/>
              </a:rPr>
              <a:t> (siehe Folie 12) oder über den Reiter </a:t>
            </a:r>
            <a:r>
              <a:rPr lang="de-DE" b="1" dirty="0">
                <a:latin typeface="Frutiger Next LT W1G" panose="020B0503040204020203" pitchFamily="34" charset="0"/>
              </a:rPr>
              <a:t>Termine</a:t>
            </a:r>
            <a:r>
              <a:rPr lang="de-DE" dirty="0">
                <a:latin typeface="Frutiger Next LT W1G" panose="020B0503040204020203" pitchFamily="34" charset="0"/>
              </a:rPr>
              <a:t> (Parallelgruppe). Bei einem Einzelkurs erscheint nur eine Parallelgruppe.</a:t>
            </a:r>
          </a:p>
        </p:txBody>
      </p:sp>
    </p:spTree>
    <p:extLst>
      <p:ext uri="{BB962C8B-B14F-4D97-AF65-F5344CB8AC3E}">
        <p14:creationId xmlns:p14="http://schemas.microsoft.com/office/powerpoint/2010/main" val="40806894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ln>
            <a:solidFill>
              <a:srgbClr val="EC6200"/>
            </a:solidFill>
          </a:ln>
        </p:spPr>
        <p:txBody>
          <a:bodyPr/>
          <a:lstStyle/>
          <a:p>
            <a:r>
              <a:rPr lang="de-DE" dirty="0"/>
              <a:t>Online Anmeldung Vorlesungen</a:t>
            </a:r>
          </a:p>
        </p:txBody>
      </p:sp>
      <p:pic>
        <p:nvPicPr>
          <p:cNvPr id="6" name="Inhaltsplatzhalter 5">
            <a:extLst>
              <a:ext uri="{FF2B5EF4-FFF2-40B4-BE49-F238E27FC236}">
                <a16:creationId xmlns:a16="http://schemas.microsoft.com/office/drawing/2014/main" id="{325348A7-8871-7FD0-FF44-4086243316ED}"/>
              </a:ext>
            </a:extLst>
          </p:cNvPr>
          <p:cNvPicPr>
            <a:picLocks noGrp="1" noChangeAspect="1"/>
          </p:cNvPicPr>
          <p:nvPr>
            <p:ph idx="1"/>
          </p:nvPr>
        </p:nvPicPr>
        <p:blipFill>
          <a:blip r:embed="rId2"/>
          <a:stretch>
            <a:fillRect/>
          </a:stretch>
        </p:blipFill>
        <p:spPr>
          <a:xfrm>
            <a:off x="838200" y="1846311"/>
            <a:ext cx="10515600" cy="4309965"/>
          </a:xfrm>
        </p:spPr>
      </p:pic>
    </p:spTree>
    <p:extLst>
      <p:ext uri="{BB962C8B-B14F-4D97-AF65-F5344CB8AC3E}">
        <p14:creationId xmlns:p14="http://schemas.microsoft.com/office/powerpoint/2010/main" val="19061274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7F794A3-3558-47E6-A214-B05597AB9F84}"/>
              </a:ext>
            </a:extLst>
          </p:cNvPr>
          <p:cNvSpPr>
            <a:spLocks noGrp="1"/>
          </p:cNvSpPr>
          <p:nvPr>
            <p:ph type="title"/>
          </p:nvPr>
        </p:nvSpPr>
        <p:spPr>
          <a:ln>
            <a:solidFill>
              <a:srgbClr val="EC6200"/>
            </a:solidFill>
          </a:ln>
        </p:spPr>
        <p:txBody>
          <a:bodyPr/>
          <a:lstStyle/>
          <a:p>
            <a:r>
              <a:rPr lang="de-DE" b="1" dirty="0">
                <a:latin typeface="Frutiger Next LT W1G" panose="020B0503040204020203" pitchFamily="34" charset="0"/>
              </a:rPr>
              <a:t>Anmeldung zu Prüfungen über </a:t>
            </a:r>
            <a:r>
              <a:rPr lang="de-DE" b="1" dirty="0" err="1">
                <a:latin typeface="Frutiger Next LT W1G" panose="020B0503040204020203" pitchFamily="34" charset="0"/>
              </a:rPr>
              <a:t>Flexnow</a:t>
            </a:r>
            <a:endParaRPr lang="de-DE" b="1" dirty="0">
              <a:latin typeface="Frutiger Next LT W1G" panose="020B0503040204020203" pitchFamily="34" charset="0"/>
            </a:endParaRPr>
          </a:p>
        </p:txBody>
      </p:sp>
      <p:sp>
        <p:nvSpPr>
          <p:cNvPr id="3" name="Inhaltsplatzhalter 2">
            <a:extLst>
              <a:ext uri="{FF2B5EF4-FFF2-40B4-BE49-F238E27FC236}">
                <a16:creationId xmlns:a16="http://schemas.microsoft.com/office/drawing/2014/main" id="{13247C12-F46B-4967-AAB3-6754127AEC32}"/>
              </a:ext>
            </a:extLst>
          </p:cNvPr>
          <p:cNvSpPr>
            <a:spLocks noGrp="1"/>
          </p:cNvSpPr>
          <p:nvPr>
            <p:ph idx="1"/>
          </p:nvPr>
        </p:nvSpPr>
        <p:spPr/>
        <p:txBody>
          <a:bodyPr>
            <a:normAutofit fontScale="85000" lnSpcReduction="20000"/>
          </a:bodyPr>
          <a:lstStyle/>
          <a:p>
            <a:r>
              <a:rPr lang="de-DE" dirty="0">
                <a:latin typeface="Frutiger Next LT W1G" panose="020B0503040204020203" pitchFamily="34" charset="0"/>
              </a:rPr>
              <a:t>Im Laufe des Semesters müssen Sie sich über das Prüfungsverwaltungssystem </a:t>
            </a:r>
            <a:r>
              <a:rPr lang="de-DE" dirty="0" err="1">
                <a:latin typeface="Frutiger Next LT W1G" panose="020B0503040204020203" pitchFamily="34" charset="0"/>
              </a:rPr>
              <a:t>Flexnow</a:t>
            </a:r>
            <a:r>
              <a:rPr lang="de-DE" dirty="0">
                <a:latin typeface="Frutiger Next LT W1G" panose="020B0503040204020203" pitchFamily="34" charset="0"/>
              </a:rPr>
              <a:t> für die Prüfung in allen Kursen noch einmal anmelden. </a:t>
            </a:r>
          </a:p>
          <a:p>
            <a:r>
              <a:rPr lang="de-DE" dirty="0">
                <a:latin typeface="Frutiger Next LT W1G" panose="020B0503040204020203" pitchFamily="34" charset="0"/>
              </a:rPr>
              <a:t>Die Anmeldung am Institut für Geschichte beginnt immer am ersten Vorlesungstag (13.10.2025) und endet am Freitag in der vorletzten Vorlesungswoche um 23.59 Uhr (30.01.2026).</a:t>
            </a:r>
          </a:p>
          <a:p>
            <a:r>
              <a:rPr lang="de-DE" dirty="0">
                <a:latin typeface="Frutiger Next LT W1G" panose="020B0503040204020203" pitchFamily="34" charset="0"/>
              </a:rPr>
              <a:t>Die </a:t>
            </a:r>
            <a:r>
              <a:rPr lang="de-DE" b="1" dirty="0">
                <a:latin typeface="Frutiger Next LT W1G" panose="020B0503040204020203" pitchFamily="34" charset="0"/>
              </a:rPr>
              <a:t>Prüfungsanmeldung</a:t>
            </a:r>
            <a:r>
              <a:rPr lang="de-DE" dirty="0">
                <a:latin typeface="Frutiger Next LT W1G" panose="020B0503040204020203" pitchFamily="34" charset="0"/>
              </a:rPr>
              <a:t> zum </a:t>
            </a:r>
            <a:r>
              <a:rPr lang="de-DE" b="1" dirty="0">
                <a:latin typeface="Frutiger Next LT W1G" panose="020B0503040204020203" pitchFamily="34" charset="0"/>
              </a:rPr>
              <a:t>Proseminar</a:t>
            </a:r>
            <a:r>
              <a:rPr lang="de-DE" dirty="0">
                <a:latin typeface="Frutiger Next LT W1G" panose="020B0503040204020203" pitchFamily="34" charset="0"/>
              </a:rPr>
              <a:t> erfolgt erst </a:t>
            </a:r>
            <a:r>
              <a:rPr lang="de-DE" b="1" dirty="0">
                <a:latin typeface="Frutiger Next LT W1G" panose="020B0503040204020203" pitchFamily="34" charset="0"/>
              </a:rPr>
              <a:t>nach</a:t>
            </a:r>
            <a:r>
              <a:rPr lang="de-DE" dirty="0">
                <a:latin typeface="Frutiger Next LT W1G" panose="020B0503040204020203" pitchFamily="34" charset="0"/>
              </a:rPr>
              <a:t> Bestehen des </a:t>
            </a:r>
            <a:r>
              <a:rPr lang="de-DE" b="1" dirty="0">
                <a:latin typeface="Frutiger Next LT W1G" panose="020B0503040204020203" pitchFamily="34" charset="0"/>
              </a:rPr>
              <a:t>Propädeutikums</a:t>
            </a:r>
            <a:r>
              <a:rPr lang="de-DE" dirty="0">
                <a:latin typeface="Frutiger Next LT W1G" panose="020B0503040204020203" pitchFamily="34" charset="0"/>
              </a:rPr>
              <a:t>.</a:t>
            </a:r>
          </a:p>
          <a:p>
            <a:r>
              <a:rPr lang="de-DE" dirty="0">
                <a:latin typeface="Frutiger Next LT W1G" panose="020B0503040204020203" pitchFamily="34" charset="0"/>
              </a:rPr>
              <a:t>Jede nicht bestandene Prüfung kann zweimal wiederholt werden.</a:t>
            </a:r>
          </a:p>
          <a:p>
            <a:pPr lvl="1"/>
            <a:r>
              <a:rPr lang="de-DE" dirty="0">
                <a:latin typeface="Frutiger Next LT W1G" panose="020B0503040204020203" pitchFamily="34" charset="0"/>
              </a:rPr>
              <a:t>Wiederholungsprüfung zu Beginn des nächsten Semesters im selben Kurs oder neue Veranstaltung aus demselben Modul zu einem anderen Thema</a:t>
            </a:r>
          </a:p>
          <a:p>
            <a:pPr lvl="1"/>
            <a:r>
              <a:rPr lang="de-DE" dirty="0">
                <a:latin typeface="Frutiger Next LT W1G" panose="020B0503040204020203" pitchFamily="34" charset="0"/>
              </a:rPr>
              <a:t>Eine Prüfung kann somit maximal über drei Semester verteilt werden.</a:t>
            </a:r>
          </a:p>
          <a:p>
            <a:r>
              <a:rPr lang="de-DE" dirty="0">
                <a:latin typeface="Frutiger Next LT W1G" panose="020B0503040204020203" pitchFamily="34" charset="0"/>
              </a:rPr>
              <a:t>Bestandene Prüfungen dürfen nicht wiederholt werden. </a:t>
            </a:r>
          </a:p>
          <a:p>
            <a:pPr lvl="1"/>
            <a:r>
              <a:rPr lang="de-DE" dirty="0">
                <a:latin typeface="Frutiger Next LT W1G" panose="020B0503040204020203" pitchFamily="34" charset="0"/>
              </a:rPr>
              <a:t>Ausnahme: Sie belegen eine neue Veranstaltung zu einem anderen Thema für dieselbe Modulposition (Bsp.: VL Staufer und VL Ottonen)</a:t>
            </a:r>
          </a:p>
        </p:txBody>
      </p:sp>
    </p:spTree>
    <p:extLst>
      <p:ext uri="{BB962C8B-B14F-4D97-AF65-F5344CB8AC3E}">
        <p14:creationId xmlns:p14="http://schemas.microsoft.com/office/powerpoint/2010/main" val="130799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2A2DB72-59A4-4D19-BCFC-54F3226AE9BF}"/>
              </a:ext>
            </a:extLst>
          </p:cNvPr>
          <p:cNvSpPr>
            <a:spLocks noGrp="1"/>
          </p:cNvSpPr>
          <p:nvPr>
            <p:ph type="title"/>
          </p:nvPr>
        </p:nvSpPr>
        <p:spPr>
          <a:ln>
            <a:solidFill>
              <a:srgbClr val="EC6200"/>
            </a:solidFill>
          </a:ln>
        </p:spPr>
        <p:txBody>
          <a:bodyPr/>
          <a:lstStyle/>
          <a:p>
            <a:r>
              <a:rPr lang="de-DE" b="1" dirty="0">
                <a:latin typeface="Frutiger Next LT W1G" panose="020B0503040204020203" pitchFamily="34" charset="0"/>
              </a:rPr>
              <a:t>BAföG</a:t>
            </a:r>
          </a:p>
        </p:txBody>
      </p:sp>
      <p:sp>
        <p:nvSpPr>
          <p:cNvPr id="3" name="Inhaltsplatzhalter 2">
            <a:extLst>
              <a:ext uri="{FF2B5EF4-FFF2-40B4-BE49-F238E27FC236}">
                <a16:creationId xmlns:a16="http://schemas.microsoft.com/office/drawing/2014/main" id="{79C323E6-C522-42BB-846F-F256E0A1D565}"/>
              </a:ext>
            </a:extLst>
          </p:cNvPr>
          <p:cNvSpPr>
            <a:spLocks noGrp="1"/>
          </p:cNvSpPr>
          <p:nvPr>
            <p:ph idx="1"/>
          </p:nvPr>
        </p:nvSpPr>
        <p:spPr/>
        <p:txBody>
          <a:bodyPr/>
          <a:lstStyle/>
          <a:p>
            <a:r>
              <a:rPr lang="de-DE" dirty="0">
                <a:latin typeface="Frutiger Next LT W1G" panose="020B0503040204020203" pitchFamily="34" charset="0"/>
              </a:rPr>
              <a:t>Falls Sie BAföG beziehen, müssen Sie zum Ende des vierten Semesters bestimmte Leistungen nachweisen.</a:t>
            </a:r>
          </a:p>
          <a:p>
            <a:r>
              <a:rPr lang="de-DE" dirty="0">
                <a:latin typeface="Frutiger Next LT W1G" panose="020B0503040204020203" pitchFamily="34" charset="0"/>
              </a:rPr>
              <a:t> Informationen zu den Bestimmungen am Institut für Geschichte finden Sie hier:</a:t>
            </a:r>
          </a:p>
          <a:p>
            <a:r>
              <a:rPr lang="de-DE" dirty="0">
                <a:latin typeface="Frutiger Next LT W1G" panose="020B0503040204020203" pitchFamily="34" charset="0"/>
                <a:hlinkClick r:id="rId2"/>
              </a:rPr>
              <a:t>https://www.uni-regensburg.de/philosophie-kunst-geschichte-gesellschaft/geschichte/studium/bafoeg/index.html</a:t>
            </a:r>
            <a:endParaRPr lang="de-DE" dirty="0">
              <a:latin typeface="Frutiger Next LT W1G" panose="020B0503040204020203" pitchFamily="34" charset="0"/>
            </a:endParaRPr>
          </a:p>
          <a:p>
            <a:endParaRPr lang="de-DE" dirty="0"/>
          </a:p>
        </p:txBody>
      </p:sp>
    </p:spTree>
    <p:extLst>
      <p:ext uri="{BB962C8B-B14F-4D97-AF65-F5344CB8AC3E}">
        <p14:creationId xmlns:p14="http://schemas.microsoft.com/office/powerpoint/2010/main" val="35409087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FF30A63-C1CE-4F75-AF7B-939128CA237A}"/>
              </a:ext>
            </a:extLst>
          </p:cNvPr>
          <p:cNvSpPr>
            <a:spLocks noGrp="1"/>
          </p:cNvSpPr>
          <p:nvPr>
            <p:ph type="title"/>
          </p:nvPr>
        </p:nvSpPr>
        <p:spPr>
          <a:ln>
            <a:solidFill>
              <a:srgbClr val="EC6200"/>
            </a:solidFill>
          </a:ln>
        </p:spPr>
        <p:txBody>
          <a:bodyPr/>
          <a:lstStyle/>
          <a:p>
            <a:r>
              <a:rPr lang="de-DE" b="1" dirty="0">
                <a:latin typeface="Frutiger Next LT W1G" panose="020B0503040204020203" pitchFamily="34" charset="0"/>
              </a:rPr>
              <a:t>Studienberatung</a:t>
            </a:r>
          </a:p>
        </p:txBody>
      </p:sp>
      <p:sp>
        <p:nvSpPr>
          <p:cNvPr id="3" name="Inhaltsplatzhalter 2">
            <a:extLst>
              <a:ext uri="{FF2B5EF4-FFF2-40B4-BE49-F238E27FC236}">
                <a16:creationId xmlns:a16="http://schemas.microsoft.com/office/drawing/2014/main" id="{D1D4C6DD-7032-4E16-95D8-272DAC685A45}"/>
              </a:ext>
            </a:extLst>
          </p:cNvPr>
          <p:cNvSpPr>
            <a:spLocks noGrp="1"/>
          </p:cNvSpPr>
          <p:nvPr>
            <p:ph idx="1"/>
          </p:nvPr>
        </p:nvSpPr>
        <p:spPr/>
        <p:txBody>
          <a:bodyPr/>
          <a:lstStyle/>
          <a:p>
            <a:r>
              <a:rPr lang="de-DE" dirty="0">
                <a:latin typeface="Frutiger Next LT W1G" panose="020B0503040204020203" pitchFamily="34" charset="0"/>
              </a:rPr>
              <a:t>Falls Sie noch Fragen zum Studienbeginn im Fach Geschichte an der Universität Regensburg haben, können Sie sich jederzeit gerne an die StudienberaterInnen und die </a:t>
            </a:r>
            <a:r>
              <a:rPr lang="de-DE" dirty="0" err="1">
                <a:latin typeface="Frutiger Next LT W1G" panose="020B0503040204020203" pitchFamily="34" charset="0"/>
              </a:rPr>
              <a:t>Studiengangskoordination</a:t>
            </a:r>
            <a:r>
              <a:rPr lang="de-DE" dirty="0">
                <a:latin typeface="Frutiger Next LT W1G" panose="020B0503040204020203" pitchFamily="34" charset="0"/>
              </a:rPr>
              <a:t> Geschichte wenden.</a:t>
            </a:r>
          </a:p>
          <a:p>
            <a:r>
              <a:rPr lang="de-DE" dirty="0">
                <a:latin typeface="Frutiger Next LT W1G" panose="020B0503040204020203" pitchFamily="34" charset="0"/>
                <a:hlinkClick r:id="rId2"/>
              </a:rPr>
              <a:t>https://www.uni-regensburg.de/philosophie-kunst-geschichte-gesellschaft/geschichte/studium/studienberatung/index.html</a:t>
            </a:r>
            <a:endParaRPr lang="de-DE" dirty="0">
              <a:latin typeface="Frutiger Next LT W1G" panose="020B0503040204020203" pitchFamily="34" charset="0"/>
            </a:endParaRPr>
          </a:p>
          <a:p>
            <a:endParaRPr lang="de-DE" dirty="0">
              <a:latin typeface="Frutiger Next LT W1G" panose="020B0503040204020203" pitchFamily="34" charset="0"/>
            </a:endParaRPr>
          </a:p>
          <a:p>
            <a:r>
              <a:rPr lang="de-DE" dirty="0">
                <a:latin typeface="Frutiger Next LT W1G" panose="020B0503040204020203" pitchFamily="34" charset="0"/>
              </a:rPr>
              <a:t>WIR WÜNSCHEN IHNEN EINEN GUTEN START IN DAS STUDIUM!</a:t>
            </a:r>
          </a:p>
        </p:txBody>
      </p:sp>
    </p:spTree>
    <p:extLst>
      <p:ext uri="{BB962C8B-B14F-4D97-AF65-F5344CB8AC3E}">
        <p14:creationId xmlns:p14="http://schemas.microsoft.com/office/powerpoint/2010/main" val="3755145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F97234-942A-4CD9-92EE-AC550BA1DE15}"/>
              </a:ext>
            </a:extLst>
          </p:cNvPr>
          <p:cNvSpPr>
            <a:spLocks noGrp="1"/>
          </p:cNvSpPr>
          <p:nvPr>
            <p:ph type="title"/>
          </p:nvPr>
        </p:nvSpPr>
        <p:spPr>
          <a:solidFill>
            <a:schemeClr val="bg1"/>
          </a:solidFill>
          <a:ln>
            <a:solidFill>
              <a:srgbClr val="EC6200"/>
            </a:solidFill>
          </a:ln>
        </p:spPr>
        <p:txBody>
          <a:bodyPr/>
          <a:lstStyle/>
          <a:p>
            <a:r>
              <a:rPr lang="de-DE" b="1" dirty="0">
                <a:latin typeface="Frutiger Next LT W1G" panose="020B0503040204020203" pitchFamily="34" charset="0"/>
              </a:rPr>
              <a:t>Studienpläne</a:t>
            </a:r>
          </a:p>
        </p:txBody>
      </p:sp>
      <p:sp>
        <p:nvSpPr>
          <p:cNvPr id="3" name="Inhaltsplatzhalter 2">
            <a:extLst>
              <a:ext uri="{FF2B5EF4-FFF2-40B4-BE49-F238E27FC236}">
                <a16:creationId xmlns:a16="http://schemas.microsoft.com/office/drawing/2014/main" id="{A8B360AA-4DA1-4AD2-8138-DA063A4B9ED6}"/>
              </a:ext>
            </a:extLst>
          </p:cNvPr>
          <p:cNvSpPr>
            <a:spLocks noGrp="1"/>
          </p:cNvSpPr>
          <p:nvPr>
            <p:ph idx="1"/>
          </p:nvPr>
        </p:nvSpPr>
        <p:spPr/>
        <p:txBody>
          <a:bodyPr>
            <a:normAutofit/>
          </a:bodyPr>
          <a:lstStyle/>
          <a:p>
            <a:r>
              <a:rPr lang="de-DE" dirty="0">
                <a:latin typeface="Frutiger Next LT W1G" panose="020B0503040204020203" pitchFamily="34" charset="0"/>
              </a:rPr>
              <a:t>Übersichten zum Studienverlauf/ den Studienanforderungen finden Sie unter folgendem Link auf der Homepage des Instituts für Geschichte:</a:t>
            </a:r>
          </a:p>
          <a:p>
            <a:r>
              <a:rPr lang="de-DE" dirty="0">
                <a:latin typeface="Frutiger Next LT W1G" panose="020B0503040204020203" pitchFamily="34" charset="0"/>
              </a:rPr>
              <a:t>Bachelor: </a:t>
            </a:r>
            <a:r>
              <a:rPr lang="de-DE" dirty="0">
                <a:latin typeface="Frutiger Next LT W1G" panose="020B0503040204020203" pitchFamily="34" charset="0"/>
                <a:hlinkClick r:id="rId2"/>
              </a:rPr>
              <a:t>https://www.uni-regensburg.de/philosophie-kunst-geschichte-gesellschaft/geschichte/studium/hinweise/index.html</a:t>
            </a:r>
            <a:endParaRPr lang="de-DE" dirty="0">
              <a:latin typeface="Frutiger Next LT W1G" panose="020B0503040204020203" pitchFamily="34" charset="0"/>
            </a:endParaRPr>
          </a:p>
          <a:p>
            <a:r>
              <a:rPr lang="de-DE" dirty="0">
                <a:latin typeface="Frutiger Next LT W1G" panose="020B0503040204020203" pitchFamily="34" charset="0"/>
              </a:rPr>
              <a:t>Lehramt: </a:t>
            </a:r>
            <a:r>
              <a:rPr lang="de-DE" dirty="0">
                <a:latin typeface="Frutiger Next LT W1G" panose="020B0503040204020203" pitchFamily="34" charset="0"/>
                <a:hlinkClick r:id="rId2"/>
              </a:rPr>
              <a:t>https://www.uni-regensburg.de/philosophie-kunst-geschichte-gesellschaft/geschichte/studium/hinweise/index.html</a:t>
            </a:r>
          </a:p>
          <a:p>
            <a:r>
              <a:rPr lang="de-DE" dirty="0">
                <a:latin typeface="Frutiger Next LT W1G" panose="020B0503040204020203" pitchFamily="34" charset="0"/>
              </a:rPr>
              <a:t>Die Übersichten finden Sie jeweils in den PDF-Dateien unter obigen Links.</a:t>
            </a:r>
          </a:p>
        </p:txBody>
      </p:sp>
    </p:spTree>
    <p:extLst>
      <p:ext uri="{BB962C8B-B14F-4D97-AF65-F5344CB8AC3E}">
        <p14:creationId xmlns:p14="http://schemas.microsoft.com/office/powerpoint/2010/main" val="1037114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CACC74D-3EA7-44CF-9EAE-B27F30D5F806}"/>
              </a:ext>
            </a:extLst>
          </p:cNvPr>
          <p:cNvSpPr>
            <a:spLocks noGrp="1"/>
          </p:cNvSpPr>
          <p:nvPr>
            <p:ph type="title"/>
          </p:nvPr>
        </p:nvSpPr>
        <p:spPr>
          <a:solidFill>
            <a:schemeClr val="bg1"/>
          </a:solidFill>
          <a:ln>
            <a:solidFill>
              <a:srgbClr val="EC6200"/>
            </a:solidFill>
          </a:ln>
        </p:spPr>
        <p:txBody>
          <a:bodyPr/>
          <a:lstStyle/>
          <a:p>
            <a:r>
              <a:rPr lang="de-DE" b="1" dirty="0">
                <a:latin typeface="Frutiger Next LT W1G" panose="020B0503040204020203" pitchFamily="34" charset="0"/>
              </a:rPr>
              <a:t>Studienempfehlungen Erstsemester</a:t>
            </a:r>
          </a:p>
        </p:txBody>
      </p:sp>
      <p:sp>
        <p:nvSpPr>
          <p:cNvPr id="3" name="Inhaltsplatzhalter 2">
            <a:extLst>
              <a:ext uri="{FF2B5EF4-FFF2-40B4-BE49-F238E27FC236}">
                <a16:creationId xmlns:a16="http://schemas.microsoft.com/office/drawing/2014/main" id="{C147FB13-5EEA-4E0C-AE47-45CB32A906BD}"/>
              </a:ext>
            </a:extLst>
          </p:cNvPr>
          <p:cNvSpPr>
            <a:spLocks noGrp="1"/>
          </p:cNvSpPr>
          <p:nvPr>
            <p:ph idx="1"/>
          </p:nvPr>
        </p:nvSpPr>
        <p:spPr/>
        <p:txBody>
          <a:bodyPr>
            <a:normAutofit/>
          </a:bodyPr>
          <a:lstStyle/>
          <a:p>
            <a:r>
              <a:rPr lang="de-DE" dirty="0">
                <a:latin typeface="Frutiger Next LT W1G" panose="020B0503040204020203" pitchFamily="34" charset="0"/>
              </a:rPr>
              <a:t>Ein Propädeutikum – Einführung in das geschichtswissenschaftliche Arbeiten aus dem Angebot</a:t>
            </a:r>
          </a:p>
          <a:p>
            <a:r>
              <a:rPr lang="de-DE" dirty="0">
                <a:latin typeface="Frutiger Next LT W1G" panose="020B0503040204020203" pitchFamily="34" charset="0"/>
              </a:rPr>
              <a:t>Ein Proseminar Ihrer Wahl aus den Bereichen Alte Geschichte oder Mittelalterliche Geschichte oder Neuere/Neueste Geschichte</a:t>
            </a:r>
          </a:p>
          <a:p>
            <a:r>
              <a:rPr lang="de-DE" dirty="0">
                <a:latin typeface="Frutiger Next LT W1G" panose="020B0503040204020203" pitchFamily="34" charset="0"/>
              </a:rPr>
              <a:t>Dazu je nach weiteren Verpflichtungen (Fächerkombination) ein bis zwei Vorlesungen</a:t>
            </a:r>
          </a:p>
        </p:txBody>
      </p:sp>
    </p:spTree>
    <p:extLst>
      <p:ext uri="{BB962C8B-B14F-4D97-AF65-F5344CB8AC3E}">
        <p14:creationId xmlns:p14="http://schemas.microsoft.com/office/powerpoint/2010/main" val="3589271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1954F31-CF5B-415A-A29D-8E983D5B0179}"/>
              </a:ext>
            </a:extLst>
          </p:cNvPr>
          <p:cNvSpPr>
            <a:spLocks noGrp="1"/>
          </p:cNvSpPr>
          <p:nvPr>
            <p:ph type="title"/>
          </p:nvPr>
        </p:nvSpPr>
        <p:spPr>
          <a:solidFill>
            <a:schemeClr val="bg1"/>
          </a:solidFill>
          <a:ln>
            <a:solidFill>
              <a:srgbClr val="EC6200"/>
            </a:solidFill>
          </a:ln>
        </p:spPr>
        <p:txBody>
          <a:bodyPr/>
          <a:lstStyle/>
          <a:p>
            <a:r>
              <a:rPr lang="de-DE" b="1" dirty="0">
                <a:latin typeface="Frutiger Next LT W1G" panose="020B0503040204020203" pitchFamily="34" charset="0"/>
              </a:rPr>
              <a:t>Studienabfolge </a:t>
            </a:r>
          </a:p>
        </p:txBody>
      </p:sp>
      <p:sp>
        <p:nvSpPr>
          <p:cNvPr id="3" name="Inhaltsplatzhalter 2">
            <a:extLst>
              <a:ext uri="{FF2B5EF4-FFF2-40B4-BE49-F238E27FC236}">
                <a16:creationId xmlns:a16="http://schemas.microsoft.com/office/drawing/2014/main" id="{B5F7A095-B98F-4AFC-9FB1-08F227C4EC69}"/>
              </a:ext>
            </a:extLst>
          </p:cNvPr>
          <p:cNvSpPr>
            <a:spLocks noGrp="1"/>
          </p:cNvSpPr>
          <p:nvPr>
            <p:ph idx="1"/>
          </p:nvPr>
        </p:nvSpPr>
        <p:spPr>
          <a:xfrm>
            <a:off x="838200" y="1825624"/>
            <a:ext cx="10515600" cy="4870597"/>
          </a:xfrm>
        </p:spPr>
        <p:txBody>
          <a:bodyPr>
            <a:normAutofit fontScale="92500" lnSpcReduction="10000"/>
          </a:bodyPr>
          <a:lstStyle/>
          <a:p>
            <a:r>
              <a:rPr lang="de-DE" sz="2600" dirty="0">
                <a:latin typeface="Frutiger Next LT W1G" panose="020B0503040204020203" pitchFamily="34" charset="0"/>
              </a:rPr>
              <a:t>Weder im Bachelor Geschichte noch im Lehramt gibt es eine feste Abfolge zu Beginn des Studiums (siehe Übersichten). Ausnahme sind die Bestimmungen bei BAföG-Bezug (siehe dazu Folie 14)</a:t>
            </a:r>
          </a:p>
          <a:p>
            <a:r>
              <a:rPr lang="de-DE" sz="2600" dirty="0">
                <a:latin typeface="Frutiger Next LT W1G" panose="020B0503040204020203" pitchFamily="34" charset="0"/>
              </a:rPr>
              <a:t>Sie müssen Ihr Studium nicht chronologisch aufbauen.</a:t>
            </a:r>
          </a:p>
          <a:p>
            <a:r>
              <a:rPr lang="de-DE" sz="2600" dirty="0">
                <a:latin typeface="Frutiger Next LT W1G" panose="020B0503040204020203" pitchFamily="34" charset="0"/>
              </a:rPr>
              <a:t>Sie dürfen frei wählen, mit welchem Proseminar Sie beginnen.</a:t>
            </a:r>
          </a:p>
          <a:p>
            <a:r>
              <a:rPr lang="de-DE" sz="2600" dirty="0">
                <a:latin typeface="Frutiger Next LT W1G" panose="020B0503040204020203" pitchFamily="34" charset="0"/>
              </a:rPr>
              <a:t>Sie dürfen mehrere Basismodule gleichzeitig beginnen.</a:t>
            </a:r>
          </a:p>
          <a:p>
            <a:r>
              <a:rPr lang="de-DE" sz="2600" dirty="0">
                <a:latin typeface="Frutiger Next LT W1G" panose="020B0503040204020203" pitchFamily="34" charset="0"/>
              </a:rPr>
              <a:t>Das Propädeutikum muss man nur einmal belegen.</a:t>
            </a:r>
          </a:p>
          <a:p>
            <a:r>
              <a:rPr lang="de-DE" sz="2600" dirty="0">
                <a:latin typeface="Frutiger Next LT W1G" panose="020B0503040204020203" pitchFamily="34" charset="0"/>
              </a:rPr>
              <a:t>Das </a:t>
            </a:r>
            <a:r>
              <a:rPr lang="de-DE" sz="2600" dirty="0" err="1">
                <a:latin typeface="Frutiger Next LT W1G" panose="020B0503040204020203" pitchFamily="34" charset="0"/>
              </a:rPr>
              <a:t>Propädeutikum</a:t>
            </a:r>
            <a:r>
              <a:rPr lang="de-DE" sz="2600" dirty="0">
                <a:latin typeface="Frutiger Next LT W1G" panose="020B0503040204020203" pitchFamily="34" charset="0"/>
              </a:rPr>
              <a:t> und das erste Proseminar sollten zusammenbelegt werden.</a:t>
            </a:r>
          </a:p>
          <a:p>
            <a:r>
              <a:rPr lang="de-DE" sz="2600" dirty="0">
                <a:latin typeface="Frutiger Next LT W1G" panose="020B0503040204020203" pitchFamily="34" charset="0"/>
              </a:rPr>
              <a:t>Didaktik der Geschichte: Grundkurs ist die erste Veranstaltung aus dem Bereich der Didaktik und soll im 2. Semester belegt werden.</a:t>
            </a:r>
          </a:p>
          <a:p>
            <a:r>
              <a:rPr lang="de-DE" sz="2600" dirty="0">
                <a:latin typeface="Frutiger Next LT W1G" panose="020B0503040204020203" pitchFamily="34" charset="0"/>
              </a:rPr>
              <a:t>Für die Belegung eines Hauptseminars muss das jeweilige Basismodul komplett abgeschlossen sein. Gleiches gilt für die Seminare in der Fachdidaktik.</a:t>
            </a:r>
          </a:p>
          <a:p>
            <a:endParaRPr lang="de-DE" dirty="0"/>
          </a:p>
          <a:p>
            <a:endParaRPr lang="de-DE" dirty="0"/>
          </a:p>
          <a:p>
            <a:endParaRPr lang="de-DE" dirty="0"/>
          </a:p>
          <a:p>
            <a:endParaRPr lang="de-DE" dirty="0"/>
          </a:p>
        </p:txBody>
      </p:sp>
    </p:spTree>
    <p:extLst>
      <p:ext uri="{BB962C8B-B14F-4D97-AF65-F5344CB8AC3E}">
        <p14:creationId xmlns:p14="http://schemas.microsoft.com/office/powerpoint/2010/main" val="18986112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5CAB04D-3D63-476D-A06B-C434BE4B77BF}"/>
              </a:ext>
            </a:extLst>
          </p:cNvPr>
          <p:cNvSpPr>
            <a:spLocks noGrp="1"/>
          </p:cNvSpPr>
          <p:nvPr>
            <p:ph type="title"/>
          </p:nvPr>
        </p:nvSpPr>
        <p:spPr>
          <a:solidFill>
            <a:schemeClr val="bg1"/>
          </a:solidFill>
          <a:ln>
            <a:solidFill>
              <a:srgbClr val="EC6200"/>
            </a:solidFill>
          </a:ln>
        </p:spPr>
        <p:txBody>
          <a:bodyPr/>
          <a:lstStyle/>
          <a:p>
            <a:r>
              <a:rPr lang="de-DE" b="1" dirty="0">
                <a:latin typeface="Frutiger Next LT W1G" panose="020B0503040204020203" pitchFamily="34" charset="0"/>
              </a:rPr>
              <a:t>Kurstypen I</a:t>
            </a:r>
          </a:p>
        </p:txBody>
      </p:sp>
      <p:sp>
        <p:nvSpPr>
          <p:cNvPr id="3" name="Inhaltsplatzhalter 2">
            <a:extLst>
              <a:ext uri="{FF2B5EF4-FFF2-40B4-BE49-F238E27FC236}">
                <a16:creationId xmlns:a16="http://schemas.microsoft.com/office/drawing/2014/main" id="{F641A618-8D9D-4F39-B800-35C9F67B340B}"/>
              </a:ext>
            </a:extLst>
          </p:cNvPr>
          <p:cNvSpPr>
            <a:spLocks noGrp="1"/>
          </p:cNvSpPr>
          <p:nvPr>
            <p:ph idx="1"/>
          </p:nvPr>
        </p:nvSpPr>
        <p:spPr/>
        <p:txBody>
          <a:bodyPr>
            <a:normAutofit fontScale="70000" lnSpcReduction="20000"/>
          </a:bodyPr>
          <a:lstStyle/>
          <a:p>
            <a:r>
              <a:rPr lang="de-DE" sz="3300" dirty="0">
                <a:latin typeface="Frutiger Next LT W1G" panose="020B0503040204020203" pitchFamily="34" charset="0"/>
              </a:rPr>
              <a:t>Propädeutikum:</a:t>
            </a:r>
          </a:p>
          <a:p>
            <a:pPr lvl="1"/>
            <a:r>
              <a:rPr lang="de-DE" sz="2800" dirty="0">
                <a:latin typeface="Frutiger Next LT W1G" panose="020B0503040204020203" pitchFamily="34" charset="0"/>
              </a:rPr>
              <a:t>Einführung in die Arbeitstechniken, Theorien und Methoden der Geschichtswissenschaft</a:t>
            </a:r>
          </a:p>
          <a:p>
            <a:pPr lvl="1"/>
            <a:r>
              <a:rPr lang="de-DE" sz="2800" dirty="0">
                <a:latin typeface="Frutiger Next LT W1G" panose="020B0503040204020203" pitchFamily="34" charset="0"/>
              </a:rPr>
              <a:t>Themen: Recherche, Quellenarbeit, Hilfswissenschaften, Präsentationstechniken</a:t>
            </a:r>
          </a:p>
          <a:p>
            <a:pPr lvl="1"/>
            <a:r>
              <a:rPr lang="de-DE" sz="2800" dirty="0">
                <a:latin typeface="Frutiger Next LT W1G" panose="020B0503040204020203" pitchFamily="34" charset="0"/>
              </a:rPr>
              <a:t>Prüfung: Klausur oder Portfolio</a:t>
            </a:r>
          </a:p>
          <a:p>
            <a:r>
              <a:rPr lang="de-DE" sz="3300" dirty="0">
                <a:latin typeface="Frutiger Next LT W1G" panose="020B0503040204020203" pitchFamily="34" charset="0"/>
              </a:rPr>
              <a:t>Proseminar: 7 ECTS</a:t>
            </a:r>
          </a:p>
          <a:p>
            <a:pPr lvl="1"/>
            <a:r>
              <a:rPr lang="de-DE" sz="2800" dirty="0">
                <a:latin typeface="Frutiger Next LT W1G" panose="020B0503040204020203" pitchFamily="34" charset="0"/>
              </a:rPr>
              <a:t>Praxisnaher Einführungskurs zur Erprobung erlernter Arbeitstechniken an thematischen Inhalten: Recherche, Quellenanalyse, Textstudien etc.</a:t>
            </a:r>
          </a:p>
          <a:p>
            <a:pPr lvl="1"/>
            <a:r>
              <a:rPr lang="de-DE" sz="2800" dirty="0">
                <a:latin typeface="Frutiger Next LT W1G" panose="020B0503040204020203" pitchFamily="34" charset="0"/>
              </a:rPr>
              <a:t>Prüfung: Seminararbeit</a:t>
            </a:r>
          </a:p>
          <a:p>
            <a:r>
              <a:rPr lang="de-DE" sz="3300" dirty="0">
                <a:latin typeface="Frutiger Next LT W1G" panose="020B0503040204020203" pitchFamily="34" charset="0"/>
              </a:rPr>
              <a:t>Grundkurs Fachdidaktik: 4 ECTS</a:t>
            </a:r>
          </a:p>
          <a:p>
            <a:pPr lvl="1"/>
            <a:r>
              <a:rPr lang="de-DE" sz="2800" dirty="0">
                <a:latin typeface="Frutiger Next LT W1G" panose="020B0503040204020203" pitchFamily="34" charset="0"/>
              </a:rPr>
              <a:t>Einführung in die Theorien und Methoden der Geschichtsdidaktik</a:t>
            </a:r>
          </a:p>
          <a:p>
            <a:pPr lvl="1"/>
            <a:r>
              <a:rPr lang="de-DE" sz="2800" dirty="0">
                <a:latin typeface="Frutiger Next LT W1G" panose="020B0503040204020203" pitchFamily="34" charset="0"/>
              </a:rPr>
              <a:t>Prüfung: Klausur</a:t>
            </a:r>
          </a:p>
          <a:p>
            <a:r>
              <a:rPr lang="de-DE" sz="3300" dirty="0">
                <a:latin typeface="Frutiger Next LT W1G" panose="020B0503040204020203" pitchFamily="34" charset="0"/>
              </a:rPr>
              <a:t>Vorlesung: 4 ECTS</a:t>
            </a:r>
          </a:p>
          <a:p>
            <a:pPr lvl="1"/>
            <a:r>
              <a:rPr lang="de-DE" sz="2800" dirty="0">
                <a:latin typeface="Frutiger Next LT W1G" panose="020B0503040204020203" pitchFamily="34" charset="0"/>
              </a:rPr>
              <a:t>Wissensorientierter Kurs </a:t>
            </a:r>
          </a:p>
          <a:p>
            <a:pPr lvl="1"/>
            <a:r>
              <a:rPr lang="de-DE" sz="2800" dirty="0">
                <a:latin typeface="Frutiger Next LT W1G" panose="020B0503040204020203" pitchFamily="34" charset="0"/>
              </a:rPr>
              <a:t>Prüfung: Klausur</a:t>
            </a:r>
          </a:p>
          <a:p>
            <a:endParaRPr lang="de-DE" dirty="0"/>
          </a:p>
        </p:txBody>
      </p:sp>
    </p:spTree>
    <p:extLst>
      <p:ext uri="{BB962C8B-B14F-4D97-AF65-F5344CB8AC3E}">
        <p14:creationId xmlns:p14="http://schemas.microsoft.com/office/powerpoint/2010/main" val="18643394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90AFF0E-F828-4A41-AB11-B0A721302603}"/>
              </a:ext>
            </a:extLst>
          </p:cNvPr>
          <p:cNvSpPr>
            <a:spLocks noGrp="1"/>
          </p:cNvSpPr>
          <p:nvPr>
            <p:ph type="title"/>
          </p:nvPr>
        </p:nvSpPr>
        <p:spPr>
          <a:solidFill>
            <a:schemeClr val="bg1"/>
          </a:solidFill>
          <a:ln>
            <a:solidFill>
              <a:srgbClr val="EC6200"/>
            </a:solidFill>
          </a:ln>
        </p:spPr>
        <p:txBody>
          <a:bodyPr/>
          <a:lstStyle/>
          <a:p>
            <a:r>
              <a:rPr lang="de-DE" b="1" dirty="0">
                <a:latin typeface="Frutiger Next LT W1G" panose="020B0503040204020203" pitchFamily="34" charset="0"/>
              </a:rPr>
              <a:t>Kurstypen II</a:t>
            </a:r>
          </a:p>
        </p:txBody>
      </p:sp>
      <p:sp>
        <p:nvSpPr>
          <p:cNvPr id="3" name="Inhaltsplatzhalter 2">
            <a:extLst>
              <a:ext uri="{FF2B5EF4-FFF2-40B4-BE49-F238E27FC236}">
                <a16:creationId xmlns:a16="http://schemas.microsoft.com/office/drawing/2014/main" id="{E3DE6BD1-027D-45F4-A3F4-DECE4CE453F0}"/>
              </a:ext>
            </a:extLst>
          </p:cNvPr>
          <p:cNvSpPr>
            <a:spLocks noGrp="1"/>
          </p:cNvSpPr>
          <p:nvPr>
            <p:ph idx="1"/>
          </p:nvPr>
        </p:nvSpPr>
        <p:spPr>
          <a:xfrm>
            <a:off x="838200" y="1825625"/>
            <a:ext cx="10515600" cy="4826966"/>
          </a:xfrm>
        </p:spPr>
        <p:txBody>
          <a:bodyPr>
            <a:normAutofit fontScale="77500" lnSpcReduction="20000"/>
          </a:bodyPr>
          <a:lstStyle/>
          <a:p>
            <a:r>
              <a:rPr lang="de-DE" dirty="0">
                <a:latin typeface="Frutiger Next LT W1G" panose="020B0503040204020203" pitchFamily="34" charset="0"/>
              </a:rPr>
              <a:t>Übung: 4 ECTS</a:t>
            </a:r>
          </a:p>
          <a:p>
            <a:pPr lvl="1"/>
            <a:r>
              <a:rPr lang="de-DE" dirty="0">
                <a:latin typeface="Frutiger Next LT W1G" panose="020B0503040204020203" pitchFamily="34" charset="0"/>
              </a:rPr>
              <a:t>Theoretischer oder praktischer Kurs (Quellenübung; Theorie/Methodenübung; Projektübung)</a:t>
            </a:r>
          </a:p>
          <a:p>
            <a:pPr lvl="1"/>
            <a:r>
              <a:rPr lang="de-DE" dirty="0">
                <a:latin typeface="Frutiger Next LT W1G" panose="020B0503040204020203" pitchFamily="34" charset="0"/>
              </a:rPr>
              <a:t>Exkursionen</a:t>
            </a:r>
          </a:p>
          <a:p>
            <a:pPr lvl="1"/>
            <a:r>
              <a:rPr lang="de-DE" dirty="0">
                <a:latin typeface="Frutiger Next LT W1G" panose="020B0503040204020203" pitchFamily="34" charset="0"/>
              </a:rPr>
              <a:t>Angewandte Geschichtswissenschaft</a:t>
            </a:r>
          </a:p>
          <a:p>
            <a:pPr lvl="1"/>
            <a:r>
              <a:rPr lang="de-DE" dirty="0">
                <a:latin typeface="Frutiger Next LT W1G" panose="020B0503040204020203" pitchFamily="34" charset="0"/>
              </a:rPr>
              <a:t>Prüfung: je nach Typ Referat, Klausur, Essay, Portfolio</a:t>
            </a:r>
          </a:p>
          <a:p>
            <a:r>
              <a:rPr lang="de-DE" dirty="0">
                <a:latin typeface="Frutiger Next LT W1G" panose="020B0503040204020203" pitchFamily="34" charset="0"/>
              </a:rPr>
              <a:t>Grundkurs: 3 ECTS</a:t>
            </a:r>
          </a:p>
          <a:p>
            <a:pPr lvl="1"/>
            <a:r>
              <a:rPr lang="de-DE" dirty="0">
                <a:latin typeface="Frutiger Next LT W1G" panose="020B0503040204020203" pitchFamily="34" charset="0"/>
              </a:rPr>
              <a:t>Wissensorientierter Kurs, der sämtliche Aspekte einer Teilepoche erfasst (z.B. Bayern im 19. Jahrhundert)</a:t>
            </a:r>
          </a:p>
          <a:p>
            <a:pPr lvl="1"/>
            <a:r>
              <a:rPr lang="de-DE" dirty="0">
                <a:latin typeface="Frutiger Next LT W1G" panose="020B0503040204020203" pitchFamily="34" charset="0"/>
              </a:rPr>
              <a:t>Prüfung: Klausur</a:t>
            </a:r>
          </a:p>
          <a:p>
            <a:r>
              <a:rPr lang="de-DE" dirty="0">
                <a:latin typeface="Frutiger Next LT W1G" panose="020B0503040204020203" pitchFamily="34" charset="0"/>
              </a:rPr>
              <a:t>Hauptseminar: 10 ECTS</a:t>
            </a:r>
          </a:p>
          <a:p>
            <a:pPr lvl="1"/>
            <a:r>
              <a:rPr lang="de-DE" dirty="0">
                <a:latin typeface="Frutiger Next LT W1G" panose="020B0503040204020203" pitchFamily="34" charset="0"/>
              </a:rPr>
              <a:t>Vertiefender, forschungsorientierter Kurs </a:t>
            </a:r>
          </a:p>
          <a:p>
            <a:pPr lvl="1"/>
            <a:r>
              <a:rPr lang="de-DE" dirty="0">
                <a:latin typeface="Frutiger Next LT W1G" panose="020B0503040204020203" pitchFamily="34" charset="0"/>
              </a:rPr>
              <a:t>Vertiefte Quellen- und Textarbeit</a:t>
            </a:r>
          </a:p>
          <a:p>
            <a:pPr lvl="1"/>
            <a:r>
              <a:rPr lang="de-DE" dirty="0">
                <a:latin typeface="Frutiger Next LT W1G" panose="020B0503040204020203" pitchFamily="34" charset="0"/>
              </a:rPr>
              <a:t>Prüfung: Seminararbeit</a:t>
            </a:r>
          </a:p>
          <a:p>
            <a:r>
              <a:rPr lang="de-DE" dirty="0">
                <a:latin typeface="Frutiger Next LT W1G" panose="020B0503040204020203" pitchFamily="34" charset="0"/>
              </a:rPr>
              <a:t>Seminar Fachdidaktik: 6 ECTS</a:t>
            </a:r>
          </a:p>
          <a:p>
            <a:pPr lvl="1"/>
            <a:r>
              <a:rPr lang="de-DE" dirty="0">
                <a:latin typeface="Frutiger Next LT W1G" panose="020B0503040204020203" pitchFamily="34" charset="0"/>
              </a:rPr>
              <a:t>Vertiefte Betrachtung unterrichtsrelevanter Themen oder Themen der angewandten Geschichte</a:t>
            </a:r>
          </a:p>
          <a:p>
            <a:pPr lvl="1"/>
            <a:r>
              <a:rPr lang="de-DE" dirty="0">
                <a:latin typeface="Frutiger Next LT W1G" panose="020B0503040204020203" pitchFamily="34" charset="0"/>
              </a:rPr>
              <a:t>Prüfung: Seminararbeit</a:t>
            </a:r>
          </a:p>
          <a:p>
            <a:endParaRPr lang="de-DE" dirty="0"/>
          </a:p>
        </p:txBody>
      </p:sp>
    </p:spTree>
    <p:extLst>
      <p:ext uri="{BB962C8B-B14F-4D97-AF65-F5344CB8AC3E}">
        <p14:creationId xmlns:p14="http://schemas.microsoft.com/office/powerpoint/2010/main" val="42128663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C7135BE-0B4E-496B-B1E8-2C17982B8D66}"/>
              </a:ext>
            </a:extLst>
          </p:cNvPr>
          <p:cNvSpPr>
            <a:spLocks noGrp="1"/>
          </p:cNvSpPr>
          <p:nvPr>
            <p:ph type="title"/>
          </p:nvPr>
        </p:nvSpPr>
        <p:spPr>
          <a:ln>
            <a:solidFill>
              <a:srgbClr val="EC6200"/>
            </a:solidFill>
          </a:ln>
        </p:spPr>
        <p:txBody>
          <a:bodyPr/>
          <a:lstStyle/>
          <a:p>
            <a:r>
              <a:rPr lang="de-DE" b="1" dirty="0">
                <a:latin typeface="Frutiger Next LT W1G" panose="020B0503040204020203" pitchFamily="34" charset="0"/>
              </a:rPr>
              <a:t>Anmeldung zu Kursen I</a:t>
            </a:r>
          </a:p>
        </p:txBody>
      </p:sp>
      <p:sp>
        <p:nvSpPr>
          <p:cNvPr id="3" name="Inhaltsplatzhalter 2">
            <a:extLst>
              <a:ext uri="{FF2B5EF4-FFF2-40B4-BE49-F238E27FC236}">
                <a16:creationId xmlns:a16="http://schemas.microsoft.com/office/drawing/2014/main" id="{003F91C6-55BE-4503-9452-4EB5170F9532}"/>
              </a:ext>
            </a:extLst>
          </p:cNvPr>
          <p:cNvSpPr>
            <a:spLocks noGrp="1"/>
          </p:cNvSpPr>
          <p:nvPr>
            <p:ph idx="1"/>
          </p:nvPr>
        </p:nvSpPr>
        <p:spPr/>
        <p:txBody>
          <a:bodyPr>
            <a:normAutofit lnSpcReduction="10000"/>
          </a:bodyPr>
          <a:lstStyle/>
          <a:p>
            <a:r>
              <a:rPr lang="de-DE" sz="2000" dirty="0">
                <a:latin typeface="Frutiger Next LT W1G" panose="020B0503040204020203" pitchFamily="34" charset="0"/>
              </a:rPr>
              <a:t>Die Anmeldung zu den Kursen am Institut für Geschichte erfolgt in mehreren Phasen Online über das Vorlesungsverzeichnis SPUR:</a:t>
            </a:r>
          </a:p>
          <a:p>
            <a:r>
              <a:rPr lang="de-DE" sz="2000" dirty="0">
                <a:latin typeface="Frutiger Next LT W1G" panose="020B0503040204020203" pitchFamily="34" charset="0"/>
                <a:hlinkClick r:id="rId2"/>
              </a:rPr>
              <a:t>https://campusportal.uni-regensburg.de/qisserver/pages/cs/sys/portal/hisinoneStartPage.faces?chco=y</a:t>
            </a:r>
            <a:endParaRPr lang="de-DE" sz="2000" dirty="0">
              <a:latin typeface="Frutiger Next LT W1G" panose="020B0503040204020203" pitchFamily="34" charset="0"/>
            </a:endParaRPr>
          </a:p>
          <a:p>
            <a:r>
              <a:rPr lang="de-DE" sz="2000" dirty="0">
                <a:latin typeface="Frutiger Next LT W1G" panose="020B0503040204020203" pitchFamily="34" charset="0"/>
              </a:rPr>
              <a:t>Nächste Anmeldung </a:t>
            </a:r>
            <a:r>
              <a:rPr lang="de-DE" sz="2000" b="1" dirty="0">
                <a:latin typeface="Frutiger Next LT W1G" panose="020B0503040204020203" pitchFamily="34" charset="0"/>
              </a:rPr>
              <a:t>06.10.2025-09.10.2025</a:t>
            </a:r>
          </a:p>
          <a:p>
            <a:pPr lvl="1"/>
            <a:r>
              <a:rPr lang="de-DE" sz="1600" dirty="0">
                <a:latin typeface="Frutiger Next LT W1G" panose="020B0503040204020203" pitchFamily="34" charset="0"/>
              </a:rPr>
              <a:t>Sie können bis zu fünf Prioritäten pro Anmeldegruppe verwenden. Nur eine Priorität zu setzen ist </a:t>
            </a:r>
            <a:r>
              <a:rPr lang="de-DE" sz="1600" b="1" dirty="0">
                <a:latin typeface="Frutiger Next LT W1G" panose="020B0503040204020203" pitchFamily="34" charset="0"/>
              </a:rPr>
              <a:t>nicht</a:t>
            </a:r>
            <a:r>
              <a:rPr lang="de-DE" sz="1600" dirty="0">
                <a:latin typeface="Frutiger Next LT W1G" panose="020B0503040204020203" pitchFamily="34" charset="0"/>
              </a:rPr>
              <a:t> zielführend.</a:t>
            </a:r>
            <a:endParaRPr lang="de-DE" sz="1600" b="1" dirty="0">
              <a:latin typeface="Frutiger Next LT W1G" panose="020B0503040204020203" pitchFamily="34" charset="0"/>
            </a:endParaRPr>
          </a:p>
          <a:p>
            <a:r>
              <a:rPr lang="de-DE" sz="2000" b="1" dirty="0">
                <a:latin typeface="Frutiger Next LT W1G" panose="020B0503040204020203" pitchFamily="34" charset="0"/>
              </a:rPr>
              <a:t>Melden</a:t>
            </a:r>
            <a:r>
              <a:rPr lang="de-DE" sz="2000" dirty="0">
                <a:latin typeface="Frutiger Next LT W1G" panose="020B0503040204020203" pitchFamily="34" charset="0"/>
              </a:rPr>
              <a:t> Sie sich bitte bei der </a:t>
            </a:r>
            <a:r>
              <a:rPr lang="de-DE" sz="2000" dirty="0" err="1">
                <a:latin typeface="Frutiger Next LT W1G" panose="020B0503040204020203" pitchFamily="34" charset="0"/>
              </a:rPr>
              <a:t>Studiengangskoordination</a:t>
            </a:r>
            <a:r>
              <a:rPr lang="de-DE" sz="2000" dirty="0">
                <a:latin typeface="Frutiger Next LT W1G" panose="020B0503040204020203" pitchFamily="34" charset="0"/>
              </a:rPr>
              <a:t>, wenn Sie nach der Auswertung der Anmeldungen (10.10.2025) und nach der kurzen Restplatzvergabe (11.10.2025) </a:t>
            </a:r>
            <a:r>
              <a:rPr lang="de-DE" sz="2000" b="1" dirty="0">
                <a:latin typeface="Frutiger Next LT W1G" panose="020B0503040204020203" pitchFamily="34" charset="0"/>
              </a:rPr>
              <a:t>keinen</a:t>
            </a:r>
            <a:r>
              <a:rPr lang="de-DE" sz="2000" dirty="0">
                <a:latin typeface="Frutiger Next LT W1G" panose="020B0503040204020203" pitchFamily="34" charset="0"/>
              </a:rPr>
              <a:t> Platz in Propädeutika oder Proseminaren erhalten haben!</a:t>
            </a:r>
            <a:endParaRPr lang="de-DE" sz="2000" b="1" dirty="0">
              <a:latin typeface="Frutiger Next LT W1G" panose="020B0503040204020203" pitchFamily="34" charset="0"/>
            </a:endParaRPr>
          </a:p>
          <a:p>
            <a:r>
              <a:rPr lang="de-DE" sz="2000" dirty="0">
                <a:latin typeface="Frutiger Next LT W1G" panose="020B0503040204020203" pitchFamily="34" charset="0"/>
              </a:rPr>
              <a:t>Kurse, die einem Typus (z.B. Proseminare Alte Geschichte) zugeordnet sind, werden in einer Gruppenanmeldung zusammengefasst. Es gibt also Parallelgruppen mit verschiedenen Themen, z.B. bei der Veranstaltung 33121 Proseminar Alte Geschichte. Kurse, die alleine stehen (z.B. Vorlesungen), weisen keine Parallelgruppen auf.</a:t>
            </a:r>
          </a:p>
          <a:p>
            <a:pPr lvl="1"/>
            <a:r>
              <a:rPr lang="de-DE" sz="1800" dirty="0">
                <a:latin typeface="Frutiger Next LT W1G" panose="020B0503040204020203" pitchFamily="34" charset="0"/>
              </a:rPr>
              <a:t>Beispiel Anmeldung </a:t>
            </a:r>
            <a:r>
              <a:rPr lang="de-DE" sz="1800" dirty="0" err="1">
                <a:latin typeface="Frutiger Next LT W1G" panose="020B0503040204020203" pitchFamily="34" charset="0"/>
              </a:rPr>
              <a:t>Propädeutikum</a:t>
            </a:r>
            <a:r>
              <a:rPr lang="de-DE" sz="1800" dirty="0">
                <a:latin typeface="Frutiger Next LT W1G" panose="020B0503040204020203" pitchFamily="34" charset="0"/>
              </a:rPr>
              <a:t>:</a:t>
            </a:r>
          </a:p>
        </p:txBody>
      </p:sp>
    </p:spTree>
    <p:extLst>
      <p:ext uri="{BB962C8B-B14F-4D97-AF65-F5344CB8AC3E}">
        <p14:creationId xmlns:p14="http://schemas.microsoft.com/office/powerpoint/2010/main" val="12154925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93E3A94-5029-47AE-A850-FADC65AA2F42}"/>
              </a:ext>
            </a:extLst>
          </p:cNvPr>
          <p:cNvSpPr>
            <a:spLocks noGrp="1"/>
          </p:cNvSpPr>
          <p:nvPr>
            <p:ph type="title"/>
          </p:nvPr>
        </p:nvSpPr>
        <p:spPr>
          <a:xfrm>
            <a:off x="838200" y="365125"/>
            <a:ext cx="10515600" cy="1325563"/>
          </a:xfrm>
          <a:ln>
            <a:solidFill>
              <a:srgbClr val="EC6200"/>
            </a:solidFill>
          </a:ln>
        </p:spPr>
        <p:txBody>
          <a:bodyPr/>
          <a:lstStyle/>
          <a:p>
            <a:r>
              <a:rPr lang="de-DE" b="1" dirty="0">
                <a:latin typeface="Frutiger Next LT W1G" panose="020B0503040204020203" pitchFamily="34" charset="0"/>
              </a:rPr>
              <a:t>Übersicht Propädeutika</a:t>
            </a:r>
          </a:p>
        </p:txBody>
      </p:sp>
      <p:sp>
        <p:nvSpPr>
          <p:cNvPr id="5" name="Textfeld 4">
            <a:extLst>
              <a:ext uri="{FF2B5EF4-FFF2-40B4-BE49-F238E27FC236}">
                <a16:creationId xmlns:a16="http://schemas.microsoft.com/office/drawing/2014/main" id="{D5152067-DBCE-4B45-8CB9-DE73203A08DD}"/>
              </a:ext>
            </a:extLst>
          </p:cNvPr>
          <p:cNvSpPr txBox="1"/>
          <p:nvPr/>
        </p:nvSpPr>
        <p:spPr>
          <a:xfrm>
            <a:off x="4431323" y="4248443"/>
            <a:ext cx="3545059" cy="369332"/>
          </a:xfrm>
          <a:prstGeom prst="rect">
            <a:avLst/>
          </a:prstGeom>
          <a:noFill/>
          <a:ln>
            <a:solidFill>
              <a:srgbClr val="C00000"/>
            </a:solidFill>
          </a:ln>
        </p:spPr>
        <p:txBody>
          <a:bodyPr wrap="square" rtlCol="0">
            <a:spAutoFit/>
          </a:bodyPr>
          <a:lstStyle/>
          <a:p>
            <a:endParaRPr lang="de-DE" dirty="0"/>
          </a:p>
        </p:txBody>
      </p:sp>
      <p:sp>
        <p:nvSpPr>
          <p:cNvPr id="6" name="Textfeld 5">
            <a:extLst>
              <a:ext uri="{FF2B5EF4-FFF2-40B4-BE49-F238E27FC236}">
                <a16:creationId xmlns:a16="http://schemas.microsoft.com/office/drawing/2014/main" id="{20962C77-745A-4A3B-B386-3FE66F4144BC}"/>
              </a:ext>
            </a:extLst>
          </p:cNvPr>
          <p:cNvSpPr txBox="1"/>
          <p:nvPr/>
        </p:nvSpPr>
        <p:spPr>
          <a:xfrm>
            <a:off x="3798278" y="4617775"/>
            <a:ext cx="633046" cy="369332"/>
          </a:xfrm>
          <a:prstGeom prst="rect">
            <a:avLst/>
          </a:prstGeom>
          <a:noFill/>
          <a:ln>
            <a:solidFill>
              <a:srgbClr val="C00000"/>
            </a:solidFill>
          </a:ln>
        </p:spPr>
        <p:txBody>
          <a:bodyPr wrap="square" rtlCol="0">
            <a:spAutoFit/>
          </a:bodyPr>
          <a:lstStyle/>
          <a:p>
            <a:endParaRPr lang="de-DE" dirty="0"/>
          </a:p>
        </p:txBody>
      </p:sp>
      <p:sp>
        <p:nvSpPr>
          <p:cNvPr id="14" name="Rechteck 13"/>
          <p:cNvSpPr/>
          <p:nvPr/>
        </p:nvSpPr>
        <p:spPr>
          <a:xfrm>
            <a:off x="2713120" y="3651695"/>
            <a:ext cx="4517858" cy="28274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 name="Rechteck 14"/>
          <p:cNvSpPr/>
          <p:nvPr/>
        </p:nvSpPr>
        <p:spPr>
          <a:xfrm>
            <a:off x="10323095" y="3681663"/>
            <a:ext cx="727910" cy="28274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 name="Rechteck 15"/>
          <p:cNvSpPr/>
          <p:nvPr/>
        </p:nvSpPr>
        <p:spPr>
          <a:xfrm>
            <a:off x="2713121" y="3934437"/>
            <a:ext cx="427121" cy="20442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7" name="Pfeil nach rechts 16"/>
          <p:cNvSpPr/>
          <p:nvPr/>
        </p:nvSpPr>
        <p:spPr>
          <a:xfrm>
            <a:off x="9507113" y="3651696"/>
            <a:ext cx="815982" cy="312709"/>
          </a:xfrm>
          <a:prstGeom prst="rightArrow">
            <a:avLst/>
          </a:prstGeom>
          <a:solidFill>
            <a:srgbClr val="EC62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0" name="Inhaltsplatzhalter 9">
            <a:extLst>
              <a:ext uri="{FF2B5EF4-FFF2-40B4-BE49-F238E27FC236}">
                <a16:creationId xmlns:a16="http://schemas.microsoft.com/office/drawing/2014/main" id="{63D34199-E400-75EA-6DE6-08BDC9BC368C}"/>
              </a:ext>
            </a:extLst>
          </p:cNvPr>
          <p:cNvPicPr>
            <a:picLocks noGrp="1" noChangeAspect="1"/>
          </p:cNvPicPr>
          <p:nvPr>
            <p:ph idx="1"/>
          </p:nvPr>
        </p:nvPicPr>
        <p:blipFill>
          <a:blip r:embed="rId2"/>
          <a:stretch>
            <a:fillRect/>
          </a:stretch>
        </p:blipFill>
        <p:spPr>
          <a:xfrm>
            <a:off x="838200" y="2445797"/>
            <a:ext cx="10515600" cy="3110993"/>
          </a:xfrm>
        </p:spPr>
      </p:pic>
    </p:spTree>
    <p:extLst>
      <p:ext uri="{BB962C8B-B14F-4D97-AF65-F5344CB8AC3E}">
        <p14:creationId xmlns:p14="http://schemas.microsoft.com/office/powerpoint/2010/main" val="24011828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5231590-CFA2-403B-B7BE-9F5C9C622D1D}"/>
              </a:ext>
            </a:extLst>
          </p:cNvPr>
          <p:cNvSpPr>
            <a:spLocks noGrp="1"/>
          </p:cNvSpPr>
          <p:nvPr>
            <p:ph type="title"/>
          </p:nvPr>
        </p:nvSpPr>
        <p:spPr>
          <a:ln>
            <a:solidFill>
              <a:srgbClr val="EC6200"/>
            </a:solidFill>
          </a:ln>
        </p:spPr>
        <p:txBody>
          <a:bodyPr/>
          <a:lstStyle/>
          <a:p>
            <a:r>
              <a:rPr lang="de-DE" dirty="0">
                <a:latin typeface="Frutiger Next LT W1G" panose="020B0503040204020203" pitchFamily="34" charset="0"/>
              </a:rPr>
              <a:t>Anmeldung </a:t>
            </a:r>
            <a:r>
              <a:rPr lang="de-DE" i="1" dirty="0">
                <a:latin typeface="Frutiger Next LT W1G" panose="020B0503040204020203" pitchFamily="34" charset="0"/>
              </a:rPr>
              <a:t>Online-Anmeldung Propädeutika Geschichte</a:t>
            </a:r>
            <a:endParaRPr lang="de-DE" dirty="0">
              <a:latin typeface="Frutiger Next LT W1G" panose="020B0503040204020203" pitchFamily="34" charset="0"/>
            </a:endParaRPr>
          </a:p>
        </p:txBody>
      </p:sp>
      <p:sp>
        <p:nvSpPr>
          <p:cNvPr id="5" name="Textfeld 4">
            <a:extLst>
              <a:ext uri="{FF2B5EF4-FFF2-40B4-BE49-F238E27FC236}">
                <a16:creationId xmlns:a16="http://schemas.microsoft.com/office/drawing/2014/main" id="{68183D5B-558C-46EE-B192-C32E99EFF7E5}"/>
              </a:ext>
            </a:extLst>
          </p:cNvPr>
          <p:cNvSpPr txBox="1"/>
          <p:nvPr/>
        </p:nvSpPr>
        <p:spPr>
          <a:xfrm>
            <a:off x="6316394" y="4712677"/>
            <a:ext cx="3066757" cy="453738"/>
          </a:xfrm>
          <a:prstGeom prst="rect">
            <a:avLst/>
          </a:prstGeom>
          <a:noFill/>
          <a:ln>
            <a:solidFill>
              <a:srgbClr val="C00000"/>
            </a:solidFill>
          </a:ln>
        </p:spPr>
        <p:txBody>
          <a:bodyPr wrap="square" rtlCol="0">
            <a:spAutoFit/>
          </a:bodyPr>
          <a:lstStyle/>
          <a:p>
            <a:endParaRPr lang="de-DE" dirty="0"/>
          </a:p>
        </p:txBody>
      </p:sp>
      <p:sp>
        <p:nvSpPr>
          <p:cNvPr id="8" name="Rechteck 7"/>
          <p:cNvSpPr/>
          <p:nvPr/>
        </p:nvSpPr>
        <p:spPr>
          <a:xfrm>
            <a:off x="3513221" y="2296807"/>
            <a:ext cx="727911" cy="198521"/>
          </a:xfrm>
          <a:prstGeom prst="rect">
            <a:avLst/>
          </a:prstGeom>
          <a:noFill/>
          <a:ln>
            <a:solidFill>
              <a:srgbClr val="EC62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Rechteck 8"/>
          <p:cNvSpPr/>
          <p:nvPr/>
        </p:nvSpPr>
        <p:spPr>
          <a:xfrm>
            <a:off x="2015289" y="4036595"/>
            <a:ext cx="4963027" cy="523373"/>
          </a:xfrm>
          <a:prstGeom prst="rect">
            <a:avLst/>
          </a:prstGeom>
          <a:noFill/>
          <a:ln>
            <a:solidFill>
              <a:srgbClr val="EC62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 name="Pfeil nach rechts 10"/>
          <p:cNvSpPr/>
          <p:nvPr/>
        </p:nvSpPr>
        <p:spPr>
          <a:xfrm>
            <a:off x="2613018" y="2225279"/>
            <a:ext cx="900203" cy="341576"/>
          </a:xfrm>
          <a:prstGeom prst="rightArrow">
            <a:avLst/>
          </a:prstGeom>
          <a:solidFill>
            <a:srgbClr val="EC62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Rechteck 11"/>
          <p:cNvSpPr/>
          <p:nvPr/>
        </p:nvSpPr>
        <p:spPr>
          <a:xfrm>
            <a:off x="2995863" y="3501189"/>
            <a:ext cx="7946858" cy="24063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Textfeld 13"/>
          <p:cNvSpPr txBox="1"/>
          <p:nvPr/>
        </p:nvSpPr>
        <p:spPr>
          <a:xfrm>
            <a:off x="7543800" y="4805774"/>
            <a:ext cx="2261937" cy="1384995"/>
          </a:xfrm>
          <a:prstGeom prst="rect">
            <a:avLst/>
          </a:prstGeom>
          <a:noFill/>
        </p:spPr>
        <p:txBody>
          <a:bodyPr wrap="square" rtlCol="0">
            <a:spAutoFit/>
          </a:bodyPr>
          <a:lstStyle/>
          <a:p>
            <a:r>
              <a:rPr lang="de-DE" sz="1400" dirty="0">
                <a:latin typeface="Frutiger Next LT W1G" panose="020B0503040204020203" pitchFamily="34" charset="0"/>
              </a:rPr>
              <a:t>Mit „vormerken“ markieren Sie nur den Termin. Das ist keine Anmeldung zum Kurs! Eine Anmeldung erfolgt nur über „belegen/abmelden“.</a:t>
            </a:r>
          </a:p>
        </p:txBody>
      </p:sp>
      <p:sp>
        <p:nvSpPr>
          <p:cNvPr id="15" name="Rechteck 14"/>
          <p:cNvSpPr/>
          <p:nvPr/>
        </p:nvSpPr>
        <p:spPr>
          <a:xfrm>
            <a:off x="2015289" y="5207293"/>
            <a:ext cx="1155031" cy="212933"/>
          </a:xfrm>
          <a:prstGeom prst="rect">
            <a:avLst/>
          </a:prstGeom>
          <a:noFill/>
          <a:ln>
            <a:solidFill>
              <a:srgbClr val="EC62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7" name="Inhaltsplatzhalter 16">
            <a:extLst>
              <a:ext uri="{FF2B5EF4-FFF2-40B4-BE49-F238E27FC236}">
                <a16:creationId xmlns:a16="http://schemas.microsoft.com/office/drawing/2014/main" id="{7B17BD71-5F26-7E8E-B9A1-35316F67645D}"/>
              </a:ext>
            </a:extLst>
          </p:cNvPr>
          <p:cNvPicPr>
            <a:picLocks noGrp="1" noChangeAspect="1"/>
          </p:cNvPicPr>
          <p:nvPr>
            <p:ph idx="1"/>
          </p:nvPr>
        </p:nvPicPr>
        <p:blipFill>
          <a:blip r:embed="rId2"/>
          <a:stretch>
            <a:fillRect/>
          </a:stretch>
        </p:blipFill>
        <p:spPr>
          <a:xfrm>
            <a:off x="1445730" y="1825625"/>
            <a:ext cx="9300539" cy="4351338"/>
          </a:xfrm>
        </p:spPr>
      </p:pic>
    </p:spTree>
    <p:extLst>
      <p:ext uri="{BB962C8B-B14F-4D97-AF65-F5344CB8AC3E}">
        <p14:creationId xmlns:p14="http://schemas.microsoft.com/office/powerpoint/2010/main" val="3953144194"/>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1019</Words>
  <Application>Microsoft Office PowerPoint</Application>
  <PresentationFormat>Breitbild</PresentationFormat>
  <Paragraphs>97</Paragraphs>
  <Slides>15</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15</vt:i4>
      </vt:variant>
    </vt:vector>
  </HeadingPairs>
  <TitlesOfParts>
    <vt:vector size="20" baseType="lpstr">
      <vt:lpstr>Arial</vt:lpstr>
      <vt:lpstr>Calibri</vt:lpstr>
      <vt:lpstr>Calibri Light</vt:lpstr>
      <vt:lpstr>Frutiger Next LT W1G</vt:lpstr>
      <vt:lpstr>Office</vt:lpstr>
      <vt:lpstr>Informationen für Erstsemester Wintersemester 2025/26</vt:lpstr>
      <vt:lpstr>Studienpläne</vt:lpstr>
      <vt:lpstr>Studienempfehlungen Erstsemester</vt:lpstr>
      <vt:lpstr>Studienabfolge </vt:lpstr>
      <vt:lpstr>Kurstypen I</vt:lpstr>
      <vt:lpstr>Kurstypen II</vt:lpstr>
      <vt:lpstr>Anmeldung zu Kursen I</vt:lpstr>
      <vt:lpstr>Übersicht Propädeutika</vt:lpstr>
      <vt:lpstr>Anmeldung Online-Anmeldung Propädeutika Geschichte</vt:lpstr>
      <vt:lpstr>Anmeldung zu Kursen II</vt:lpstr>
      <vt:lpstr>Anmeldung zu Kursen III</vt:lpstr>
      <vt:lpstr>Online Anmeldung Vorlesungen</vt:lpstr>
      <vt:lpstr>Anmeldung zu Prüfungen über Flexnow</vt:lpstr>
      <vt:lpstr>BAföG</vt:lpstr>
      <vt:lpstr>Studienberatung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Informationen für Erstsemester Sommersemester 2020</dc:title>
  <dc:creator>LocalAdmin</dc:creator>
  <cp:lastModifiedBy>Karsten Barf</cp:lastModifiedBy>
  <cp:revision>93</cp:revision>
  <dcterms:created xsi:type="dcterms:W3CDTF">2020-03-23T09:52:35Z</dcterms:created>
  <dcterms:modified xsi:type="dcterms:W3CDTF">2025-08-06T12:40:32Z</dcterms:modified>
</cp:coreProperties>
</file>