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10018713" cy="6888163"/>
  <p:defaultTextStyle>
    <a:defPPr>
      <a:defRPr lang="de-DE"/>
    </a:defPPr>
    <a:lvl1pPr marL="0" algn="l" defTabSz="91423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57119" algn="l" defTabSz="91423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14237" algn="l" defTabSz="91423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371356" algn="l" defTabSz="91423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828475" algn="l" defTabSz="91423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285594" algn="l" defTabSz="91423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742711" algn="l" defTabSz="91423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199829" algn="l" defTabSz="91423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656948" algn="l" defTabSz="91423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90" userDrawn="1">
          <p15:clr>
            <a:srgbClr val="A4A3A4"/>
          </p15:clr>
        </p15:guide>
        <p15:guide id="2" pos="2164" userDrawn="1">
          <p15:clr>
            <a:srgbClr val="A4A3A4"/>
          </p15:clr>
        </p15:guide>
        <p15:guide id="3" orient="horz" pos="2170" userDrawn="1">
          <p15:clr>
            <a:srgbClr val="A4A3A4"/>
          </p15:clr>
        </p15:guide>
        <p15:guide id="4" pos="315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898989"/>
    <a:srgbClr val="EC6200"/>
    <a:srgbClr val="9C004B"/>
    <a:srgbClr val="00556A"/>
    <a:srgbClr val="8E8E8D"/>
    <a:srgbClr val="CDD30F"/>
    <a:srgbClr val="1D3F4B"/>
    <a:srgbClr val="A46674"/>
    <a:srgbClr val="0087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591" autoAdjust="0"/>
    <p:restoredTop sz="67219" autoAdjust="0"/>
  </p:normalViewPr>
  <p:slideViewPr>
    <p:cSldViewPr>
      <p:cViewPr varScale="1">
        <p:scale>
          <a:sx n="55" d="100"/>
          <a:sy n="55" d="100"/>
        </p:scale>
        <p:origin x="1709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34" d="100"/>
          <a:sy n="134" d="100"/>
        </p:scale>
        <p:origin x="-1530" y="-96"/>
      </p:cViewPr>
      <p:guideLst>
        <p:guide orient="horz" pos="2890"/>
        <p:guide pos="2164"/>
        <p:guide orient="horz" pos="2170"/>
        <p:guide pos="315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50724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41443" cy="344409"/>
          </a:xfrm>
          <a:prstGeom prst="rect">
            <a:avLst/>
          </a:prstGeom>
        </p:spPr>
        <p:txBody>
          <a:bodyPr vert="horz" lIns="96601" tIns="48300" rIns="96601" bIns="48300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5674954" y="0"/>
            <a:ext cx="4341443" cy="344409"/>
          </a:xfrm>
          <a:prstGeom prst="rect">
            <a:avLst/>
          </a:prstGeom>
        </p:spPr>
        <p:txBody>
          <a:bodyPr vert="horz" lIns="96601" tIns="48300" rIns="96601" bIns="48300" rtlCol="0"/>
          <a:lstStyle>
            <a:lvl1pPr algn="r">
              <a:defRPr sz="1300"/>
            </a:lvl1pPr>
          </a:lstStyle>
          <a:p>
            <a:fld id="{19FFB102-D3AF-431C-A902-ADE5B2A48608}" type="datetimeFigureOut">
              <a:rPr lang="de-DE" smtClean="0"/>
              <a:pPr/>
              <a:t>19.06.2026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287713" y="515938"/>
            <a:ext cx="3443287" cy="2584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01" tIns="48300" rIns="96601" bIns="4830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1001872" y="3271880"/>
            <a:ext cx="8014970" cy="3099673"/>
          </a:xfrm>
          <a:prstGeom prst="rect">
            <a:avLst/>
          </a:prstGeom>
        </p:spPr>
        <p:txBody>
          <a:bodyPr vert="horz" lIns="96601" tIns="48300" rIns="96601" bIns="4830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6542560"/>
            <a:ext cx="4341443" cy="344409"/>
          </a:xfrm>
          <a:prstGeom prst="rect">
            <a:avLst/>
          </a:prstGeom>
        </p:spPr>
        <p:txBody>
          <a:bodyPr vert="horz" lIns="96601" tIns="48300" rIns="96601" bIns="48300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5674954" y="6542560"/>
            <a:ext cx="4341443" cy="344409"/>
          </a:xfrm>
          <a:prstGeom prst="rect">
            <a:avLst/>
          </a:prstGeom>
        </p:spPr>
        <p:txBody>
          <a:bodyPr vert="horz" lIns="96601" tIns="48300" rIns="96601" bIns="48300" rtlCol="0" anchor="b"/>
          <a:lstStyle>
            <a:lvl1pPr algn="r">
              <a:defRPr sz="1300"/>
            </a:lvl1pPr>
          </a:lstStyle>
          <a:p>
            <a:fld id="{C7C1E745-E753-4EB9-8485-6560CD204B37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425101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3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19" algn="l" defTabSz="91423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37" algn="l" defTabSz="91423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356" algn="l" defTabSz="91423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475" algn="l" defTabSz="91423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594" algn="l" defTabSz="91423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711" algn="l" defTabSz="91423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829" algn="l" defTabSz="91423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948" algn="l" defTabSz="91423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de-DE" dirty="0"/>
              <a:t>This ist a </a:t>
            </a:r>
            <a:r>
              <a:rPr lang="de-DE" dirty="0" err="1"/>
              <a:t>suggestion</a:t>
            </a:r>
            <a:r>
              <a:rPr lang="de-DE" dirty="0"/>
              <a:t> </a:t>
            </a:r>
            <a:r>
              <a:rPr lang="de-DE" dirty="0" err="1"/>
              <a:t>only</a:t>
            </a:r>
            <a:r>
              <a:rPr lang="de-DE" dirty="0"/>
              <a:t>. </a:t>
            </a:r>
            <a:r>
              <a:rPr lang="de-DE" dirty="0" err="1"/>
              <a:t>If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don‘t</a:t>
            </a:r>
            <a:r>
              <a:rPr lang="de-DE" dirty="0"/>
              <a:t> </a:t>
            </a:r>
            <a:r>
              <a:rPr lang="de-DE" dirty="0" err="1"/>
              <a:t>want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add</a:t>
            </a:r>
            <a:r>
              <a:rPr lang="de-DE" dirty="0"/>
              <a:t> a </a:t>
            </a:r>
            <a:r>
              <a:rPr lang="de-DE" dirty="0" err="1"/>
              <a:t>picture</a:t>
            </a:r>
            <a:r>
              <a:rPr lang="de-DE" dirty="0"/>
              <a:t> and/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mentioned</a:t>
            </a:r>
            <a:r>
              <a:rPr lang="de-DE" dirty="0"/>
              <a:t> </a:t>
            </a:r>
            <a:r>
              <a:rPr lang="de-DE" dirty="0" err="1"/>
              <a:t>points</a:t>
            </a:r>
            <a:r>
              <a:rPr lang="de-DE" dirty="0"/>
              <a:t>, </a:t>
            </a:r>
            <a:r>
              <a:rPr lang="de-DE" dirty="0" err="1"/>
              <a:t>please</a:t>
            </a:r>
            <a:r>
              <a:rPr lang="de-DE" dirty="0"/>
              <a:t>, </a:t>
            </a:r>
            <a:r>
              <a:rPr lang="de-DE" dirty="0" err="1"/>
              <a:t>feel</a:t>
            </a:r>
            <a:r>
              <a:rPr lang="de-DE" dirty="0"/>
              <a:t> </a:t>
            </a:r>
            <a:r>
              <a:rPr lang="de-DE" dirty="0" err="1"/>
              <a:t>free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leave</a:t>
            </a:r>
            <a:r>
              <a:rPr lang="de-DE" dirty="0"/>
              <a:t> </a:t>
            </a:r>
            <a:r>
              <a:rPr lang="de-DE" dirty="0" err="1"/>
              <a:t>them</a:t>
            </a:r>
            <a:r>
              <a:rPr lang="de-DE" dirty="0"/>
              <a:t> </a:t>
            </a:r>
            <a:r>
              <a:rPr lang="de-DE" dirty="0" err="1"/>
              <a:t>away</a:t>
            </a:r>
            <a:r>
              <a:rPr lang="de-DE" dirty="0"/>
              <a:t>. </a:t>
            </a:r>
          </a:p>
          <a:p>
            <a:pPr lvl="0"/>
            <a:endParaRPr lang="de-DE" dirty="0"/>
          </a:p>
          <a:p>
            <a:pPr lvl="0"/>
            <a:r>
              <a:rPr lang="de-DE" dirty="0"/>
              <a:t>As a </a:t>
            </a:r>
            <a:r>
              <a:rPr lang="de-DE" dirty="0" err="1"/>
              <a:t>board</a:t>
            </a:r>
            <a:r>
              <a:rPr lang="de-DE" dirty="0"/>
              <a:t> </a:t>
            </a:r>
            <a:r>
              <a:rPr lang="de-DE" dirty="0" err="1"/>
              <a:t>member</a:t>
            </a:r>
            <a:r>
              <a:rPr lang="de-DE" dirty="0"/>
              <a:t> </a:t>
            </a:r>
            <a:r>
              <a:rPr lang="de-DE" dirty="0" err="1"/>
              <a:t>I‘d</a:t>
            </a:r>
            <a:r>
              <a:rPr lang="de-DE" dirty="0"/>
              <a:t> like </a:t>
            </a:r>
            <a:r>
              <a:rPr lang="de-DE" dirty="0" err="1"/>
              <a:t>to</a:t>
            </a:r>
            <a:r>
              <a:rPr lang="de-DE" dirty="0"/>
              <a:t> …</a:t>
            </a:r>
            <a:br>
              <a:rPr lang="de-DE" dirty="0"/>
            </a:br>
            <a:r>
              <a:rPr lang="de-DE" dirty="0"/>
              <a:t>Here,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can</a:t>
            </a:r>
            <a:r>
              <a:rPr lang="de-DE" dirty="0"/>
              <a:t> </a:t>
            </a:r>
            <a:r>
              <a:rPr lang="de-DE" dirty="0" err="1"/>
              <a:t>add</a:t>
            </a:r>
            <a:r>
              <a:rPr lang="de-DE" dirty="0"/>
              <a:t> </a:t>
            </a:r>
            <a:r>
              <a:rPr lang="de-DE" dirty="0" err="1"/>
              <a:t>remarks</a:t>
            </a:r>
            <a:r>
              <a:rPr lang="de-DE" dirty="0"/>
              <a:t> </a:t>
            </a:r>
            <a:r>
              <a:rPr lang="de-DE" dirty="0" err="1"/>
              <a:t>about</a:t>
            </a:r>
            <a:r>
              <a:rPr lang="de-DE" dirty="0"/>
              <a:t>, e.g.,</a:t>
            </a:r>
            <a:br>
              <a:rPr lang="de-DE" dirty="0"/>
            </a:br>
            <a:r>
              <a:rPr lang="de-DE" dirty="0"/>
              <a:t>- </a:t>
            </a:r>
            <a:r>
              <a:rPr lang="en-US" dirty="0"/>
              <a:t>Issues that you think are important for early career researchers and that you would like to stand up for,</a:t>
            </a:r>
            <a:endParaRPr lang="de-DE" dirty="0"/>
          </a:p>
          <a:p>
            <a:pPr lvl="0"/>
            <a:r>
              <a:rPr lang="de-DE" dirty="0"/>
              <a:t>- </a:t>
            </a:r>
            <a:r>
              <a:rPr lang="de-DE" dirty="0" err="1"/>
              <a:t>Experiences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can</a:t>
            </a:r>
            <a:r>
              <a:rPr lang="de-DE" dirty="0"/>
              <a:t> </a:t>
            </a:r>
            <a:r>
              <a:rPr lang="de-DE" dirty="0" err="1"/>
              <a:t>share</a:t>
            </a:r>
            <a:r>
              <a:rPr lang="de-DE" dirty="0"/>
              <a:t>, </a:t>
            </a:r>
          </a:p>
          <a:p>
            <a:pPr lvl="0"/>
            <a:r>
              <a:rPr lang="de-DE" dirty="0"/>
              <a:t>-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connections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early</a:t>
            </a:r>
            <a:r>
              <a:rPr lang="de-DE" dirty="0"/>
              <a:t> </a:t>
            </a:r>
            <a:r>
              <a:rPr lang="de-DE" dirty="0" err="1"/>
              <a:t>career</a:t>
            </a:r>
            <a:r>
              <a:rPr lang="de-DE" dirty="0"/>
              <a:t> </a:t>
            </a:r>
            <a:r>
              <a:rPr lang="de-DE" dirty="0" err="1"/>
              <a:t>researchers</a:t>
            </a:r>
            <a:r>
              <a:rPr lang="de-DE" dirty="0"/>
              <a:t> </a:t>
            </a:r>
            <a:r>
              <a:rPr lang="de-DE" dirty="0" err="1"/>
              <a:t>within</a:t>
            </a:r>
            <a:r>
              <a:rPr lang="de-DE" dirty="0"/>
              <a:t>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faculty</a:t>
            </a:r>
            <a:r>
              <a:rPr lang="de-DE" dirty="0"/>
              <a:t> and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other</a:t>
            </a:r>
            <a:r>
              <a:rPr lang="de-DE" dirty="0"/>
              <a:t> </a:t>
            </a:r>
            <a:r>
              <a:rPr lang="de-DE" dirty="0" err="1"/>
              <a:t>faculties</a:t>
            </a:r>
            <a:r>
              <a:rPr lang="de-DE" dirty="0"/>
              <a:t>,</a:t>
            </a:r>
          </a:p>
          <a:p>
            <a:pPr lvl="0"/>
            <a:r>
              <a:rPr lang="de-DE" dirty="0"/>
              <a:t>- </a:t>
            </a:r>
            <a:r>
              <a:rPr lang="de-DE" dirty="0" err="1"/>
              <a:t>Ideas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want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devolop</a:t>
            </a:r>
            <a:r>
              <a:rPr lang="de-DE" dirty="0"/>
              <a:t> </a:t>
            </a:r>
            <a:r>
              <a:rPr lang="de-DE" dirty="0" err="1"/>
              <a:t>as</a:t>
            </a:r>
            <a:r>
              <a:rPr lang="de-DE" dirty="0"/>
              <a:t> a </a:t>
            </a:r>
            <a:r>
              <a:rPr lang="de-DE" dirty="0" err="1"/>
              <a:t>board</a:t>
            </a:r>
            <a:r>
              <a:rPr lang="de-DE" dirty="0"/>
              <a:t> </a:t>
            </a:r>
            <a:r>
              <a:rPr lang="de-DE" dirty="0" err="1"/>
              <a:t>member</a:t>
            </a:r>
            <a:r>
              <a:rPr lang="de-DE" dirty="0"/>
              <a:t>,</a:t>
            </a:r>
          </a:p>
          <a:p>
            <a:pPr lvl="0"/>
            <a:r>
              <a:rPr lang="de-DE" dirty="0"/>
              <a:t>-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interests</a:t>
            </a:r>
            <a:r>
              <a:rPr lang="de-DE" dirty="0"/>
              <a:t> in </a:t>
            </a:r>
            <a:r>
              <a:rPr lang="de-DE" dirty="0" err="1"/>
              <a:t>science</a:t>
            </a:r>
            <a:r>
              <a:rPr lang="de-DE" dirty="0"/>
              <a:t> </a:t>
            </a:r>
            <a:r>
              <a:rPr lang="de-DE" dirty="0" err="1"/>
              <a:t>policy</a:t>
            </a:r>
            <a:r>
              <a:rPr lang="de-DE" dirty="0"/>
              <a:t> at UR and in </a:t>
            </a:r>
            <a:r>
              <a:rPr lang="de-DE" dirty="0" err="1"/>
              <a:t>general</a:t>
            </a:r>
            <a:r>
              <a:rPr lang="de-DE" dirty="0"/>
              <a:t>,</a:t>
            </a:r>
          </a:p>
          <a:p>
            <a:pPr marL="171450" lvl="0" indent="-171450">
              <a:buFontTx/>
              <a:buChar char="-"/>
            </a:pPr>
            <a:r>
              <a:rPr lang="de-DE" dirty="0"/>
              <a:t>…</a:t>
            </a:r>
          </a:p>
          <a:p>
            <a:pPr marL="0" lvl="0" indent="0">
              <a:buFontTx/>
              <a:buNone/>
            </a:pPr>
            <a:endParaRPr lang="de-DE" dirty="0"/>
          </a:p>
          <a:p>
            <a:pPr marL="0" lvl="0" indent="0">
              <a:buFontTx/>
              <a:buNone/>
            </a:pPr>
            <a:endParaRPr lang="de-DE" dirty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C1E745-E753-4EB9-8485-6560CD204B37}" type="slidenum">
              <a:rPr lang="de-DE" smtClean="0"/>
              <a:pPr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28263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333873" y="2130429"/>
            <a:ext cx="7198568" cy="1470025"/>
          </a:xfrm>
          <a:prstGeom prst="rect">
            <a:avLst/>
          </a:prstGeom>
        </p:spPr>
        <p:txBody>
          <a:bodyPr lIns="91423" tIns="45712" rIns="91423" bIns="45712"/>
          <a:lstStyle>
            <a:lvl1pPr>
              <a:defRPr>
                <a:latin typeface="Frutiger Next LT W1G" panose="020B0503040204020203" pitchFamily="34" charset="0"/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31642" y="3933059"/>
            <a:ext cx="7272808" cy="1752600"/>
          </a:xfrm>
          <a:prstGeom prst="rect">
            <a:avLst/>
          </a:prstGeom>
        </p:spPr>
        <p:txBody>
          <a:bodyPr lIns="91423" tIns="45712" rIns="91423" bIns="45712"/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  <a:latin typeface="Frutiger Next LT W1G" panose="020B0503040204020203" pitchFamily="34" charset="0"/>
              </a:defRPr>
            </a:lvl1pPr>
            <a:lvl2pPr marL="4571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3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4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5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7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8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9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913008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323528" y="1124744"/>
            <a:ext cx="8496944" cy="506449"/>
          </a:xfrm>
          <a:prstGeom prst="rect">
            <a:avLst/>
          </a:prstGeom>
        </p:spPr>
        <p:txBody>
          <a:bodyPr lIns="91423" tIns="45712" rIns="91423" bIns="45712"/>
          <a:lstStyle>
            <a:lvl1pPr>
              <a:defRPr>
                <a:latin typeface="Frutiger Next LT W1G" panose="020B0503040204020203" pitchFamily="34" charset="0"/>
              </a:defRPr>
            </a:lvl1pPr>
          </a:lstStyle>
          <a:p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name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 hasCustomPrompt="1"/>
          </p:nvPr>
        </p:nvSpPr>
        <p:spPr>
          <a:xfrm>
            <a:off x="323528" y="1916832"/>
            <a:ext cx="2520280" cy="3096344"/>
          </a:xfrm>
          <a:prstGeom prst="rect">
            <a:avLst/>
          </a:prstGeom>
        </p:spPr>
        <p:txBody>
          <a:bodyPr lIns="91423" tIns="45712" rIns="91423" bIns="45712">
            <a:normAutofit/>
          </a:bodyPr>
          <a:lstStyle>
            <a:lvl1pPr marL="0">
              <a:defRPr sz="2000" b="0">
                <a:latin typeface="Frutiger Next LT W1G" panose="020B0503040204020203" pitchFamily="34" charset="0"/>
              </a:defRPr>
            </a:lvl1pPr>
            <a:lvl2pPr>
              <a:defRPr sz="1600" b="0"/>
            </a:lvl2pPr>
            <a:lvl3pPr>
              <a:defRPr sz="1600" b="0"/>
            </a:lvl3pPr>
            <a:lvl4pPr>
              <a:defRPr sz="1600" b="0"/>
            </a:lvl4pPr>
            <a:lvl5pPr>
              <a:defRPr sz="1600" b="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picture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3059832" y="1916832"/>
            <a:ext cx="5760640" cy="3096344"/>
          </a:xfrm>
          <a:prstGeom prst="rect">
            <a:avLst/>
          </a:prstGeom>
        </p:spPr>
        <p:txBody>
          <a:bodyPr lIns="91423" tIns="45712" rIns="91423" bIns="45712">
            <a:normAutofit/>
          </a:bodyPr>
          <a:lstStyle>
            <a:lvl1pPr marL="0" indent="0">
              <a:buFontTx/>
              <a:buNone/>
              <a:defRPr sz="2000" b="0" baseline="0">
                <a:latin typeface="Frutiger Next LT W1G" panose="020B0503040204020203" pitchFamily="34" charset="0"/>
              </a:defRPr>
            </a:lvl1pPr>
            <a:lvl2pPr>
              <a:defRPr sz="1600" b="0"/>
            </a:lvl2pPr>
            <a:lvl3pPr>
              <a:defRPr sz="1600" b="0"/>
            </a:lvl3pPr>
            <a:lvl4pPr>
              <a:defRPr sz="1600" b="0"/>
            </a:lvl4pPr>
            <a:lvl5pPr>
              <a:defRPr sz="1600" b="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de-DE" dirty="0"/>
              <a:t>As a </a:t>
            </a:r>
            <a:r>
              <a:rPr lang="de-DE" dirty="0" err="1"/>
              <a:t>board</a:t>
            </a:r>
            <a:r>
              <a:rPr lang="de-DE" dirty="0"/>
              <a:t> </a:t>
            </a:r>
            <a:r>
              <a:rPr lang="de-DE" dirty="0" err="1"/>
              <a:t>member</a:t>
            </a:r>
            <a:r>
              <a:rPr lang="de-DE" dirty="0"/>
              <a:t> </a:t>
            </a:r>
            <a:r>
              <a:rPr lang="de-DE" dirty="0" err="1"/>
              <a:t>I‘d</a:t>
            </a:r>
            <a:r>
              <a:rPr lang="de-DE" dirty="0"/>
              <a:t> like </a:t>
            </a:r>
            <a:r>
              <a:rPr lang="de-DE" dirty="0" err="1"/>
              <a:t>to</a:t>
            </a:r>
            <a:r>
              <a:rPr lang="de-DE" dirty="0"/>
              <a:t> …</a:t>
            </a:r>
          </a:p>
        </p:txBody>
      </p:sp>
      <p:sp>
        <p:nvSpPr>
          <p:cNvPr id="6" name="Inhaltsplatzhalter 2">
            <a:extLst>
              <a:ext uri="{FF2B5EF4-FFF2-40B4-BE49-F238E27FC236}">
                <a16:creationId xmlns:a16="http://schemas.microsoft.com/office/drawing/2014/main" id="{25AAD669-D4A7-4E0B-B74A-626CE58AF88B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323528" y="5229200"/>
            <a:ext cx="8496944" cy="936104"/>
          </a:xfrm>
          <a:prstGeom prst="rect">
            <a:avLst/>
          </a:prstGeom>
        </p:spPr>
        <p:txBody>
          <a:bodyPr lIns="91423" tIns="45712" rIns="91423" bIns="45712">
            <a:normAutofit/>
          </a:bodyPr>
          <a:lstStyle>
            <a:lvl1pPr marL="0">
              <a:defRPr sz="2000" b="0" u="none">
                <a:solidFill>
                  <a:schemeClr val="tx1"/>
                </a:solidFill>
                <a:latin typeface="Frutiger Next LT W1G" panose="020B0503040204020203" pitchFamily="34" charset="0"/>
              </a:defRPr>
            </a:lvl1pPr>
            <a:lvl2pPr>
              <a:defRPr sz="1600" b="0"/>
            </a:lvl2pPr>
            <a:lvl3pPr>
              <a:defRPr sz="1600" b="0"/>
            </a:lvl3pPr>
            <a:lvl4pPr>
              <a:defRPr sz="1600" b="0"/>
            </a:lvl4pPr>
            <a:lvl5pPr>
              <a:defRPr sz="1600" b="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faculty</a:t>
            </a:r>
            <a:r>
              <a:rPr lang="de-DE" dirty="0"/>
              <a:t> and </a:t>
            </a:r>
            <a:r>
              <a:rPr lang="de-DE" dirty="0" err="1"/>
              <a:t>research</a:t>
            </a:r>
            <a:r>
              <a:rPr lang="de-DE" dirty="0"/>
              <a:t> </a:t>
            </a:r>
            <a:r>
              <a:rPr lang="de-DE" dirty="0" err="1"/>
              <a:t>interest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11595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tif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6492D411-86BD-4DD8-B3CC-E85AB877228C}"/>
              </a:ext>
            </a:extLst>
          </p:cNvPr>
          <p:cNvSpPr txBox="1"/>
          <p:nvPr userDrawn="1"/>
        </p:nvSpPr>
        <p:spPr>
          <a:xfrm>
            <a:off x="251520" y="178976"/>
            <a:ext cx="64266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dirty="0" err="1">
                <a:solidFill>
                  <a:srgbClr val="898989"/>
                </a:solidFill>
                <a:latin typeface="Frutiger Next LT W1G" panose="020B0503040204020203" pitchFamily="34" charset="0"/>
              </a:rPr>
              <a:t>Selection</a:t>
            </a:r>
            <a:r>
              <a:rPr lang="de-DE" sz="1600" b="1" dirty="0">
                <a:solidFill>
                  <a:srgbClr val="898989"/>
                </a:solidFill>
                <a:latin typeface="Frutiger Next LT W1G" panose="020B0503040204020203" pitchFamily="34" charset="0"/>
              </a:rPr>
              <a:t> </a:t>
            </a:r>
            <a:r>
              <a:rPr lang="de-DE" sz="1600" b="1" dirty="0" err="1">
                <a:solidFill>
                  <a:srgbClr val="898989"/>
                </a:solidFill>
                <a:latin typeface="Frutiger Next LT W1G" panose="020B0503040204020203" pitchFamily="34" charset="0"/>
              </a:rPr>
              <a:t>of</a:t>
            </a:r>
            <a:r>
              <a:rPr lang="de-DE" sz="1600" b="1" dirty="0">
                <a:solidFill>
                  <a:srgbClr val="898989"/>
                </a:solidFill>
                <a:latin typeface="Frutiger Next LT W1G" panose="020B0503040204020203" pitchFamily="34" charset="0"/>
              </a:rPr>
              <a:t> Early Career Researcher </a:t>
            </a:r>
            <a:r>
              <a:rPr lang="de-DE" sz="1600" b="1" dirty="0" err="1">
                <a:solidFill>
                  <a:srgbClr val="898989"/>
                </a:solidFill>
                <a:latin typeface="Frutiger Next LT W1G" panose="020B0503040204020203" pitchFamily="34" charset="0"/>
              </a:rPr>
              <a:t>Representation</a:t>
            </a:r>
            <a:br>
              <a:rPr lang="de-DE" sz="1600" b="1" dirty="0">
                <a:solidFill>
                  <a:srgbClr val="898989"/>
                </a:solidFill>
                <a:latin typeface="Frutiger Next LT W1G" panose="020B0503040204020203" pitchFamily="34" charset="0"/>
              </a:rPr>
            </a:br>
            <a:r>
              <a:rPr lang="de-DE" sz="1600" b="1" dirty="0" err="1">
                <a:solidFill>
                  <a:srgbClr val="898989"/>
                </a:solidFill>
                <a:latin typeface="Frutiger Next LT W1G" panose="020B0503040204020203" pitchFamily="34" charset="0"/>
              </a:rPr>
              <a:t>for</a:t>
            </a:r>
            <a:r>
              <a:rPr lang="de-DE" sz="1600" b="1" dirty="0">
                <a:solidFill>
                  <a:srgbClr val="898989"/>
                </a:solidFill>
                <a:latin typeface="Frutiger Next LT W1G" panose="020B0503040204020203" pitchFamily="34" charset="0"/>
              </a:rPr>
              <a:t> Winter Semester 2026-27 and Summer Semester 2027</a:t>
            </a:r>
          </a:p>
        </p:txBody>
      </p:sp>
      <p:pic>
        <p:nvPicPr>
          <p:cNvPr id="5" name="Grafik 4" descr="Ein Bild, das Farbigkeit, Reihe, Design enthält.&#10;&#10;KI-generierte Inhalte können fehlerhaft sein.">
            <a:extLst>
              <a:ext uri="{FF2B5EF4-FFF2-40B4-BE49-F238E27FC236}">
                <a16:creationId xmlns:a16="http://schemas.microsoft.com/office/drawing/2014/main" id="{B02EBEC7-CB1B-1526-534F-795734B1865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8752" y="188640"/>
            <a:ext cx="1633728" cy="475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61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</p:sldLayoutIdLst>
  <p:txStyles>
    <p:titleStyle>
      <a:lvl1pPr algn="l" defTabSz="914237" rtl="0" eaLnBrk="1" latinLnBrk="0" hangingPunct="1">
        <a:spcBef>
          <a:spcPct val="0"/>
        </a:spcBef>
        <a:buNone/>
        <a:defRPr sz="2400" b="1" kern="1200">
          <a:solidFill>
            <a:schemeClr val="tx1"/>
          </a:solidFill>
          <a:latin typeface="Verdana" pitchFamily="34" charset="0"/>
          <a:ea typeface="+mj-ea"/>
          <a:cs typeface="+mj-cs"/>
        </a:defRPr>
      </a:lvl1pPr>
    </p:titleStyle>
    <p:bodyStyle>
      <a:lvl1pPr marL="342840" marR="0" indent="-342840" algn="l" defTabSz="914237" rtl="0" eaLnBrk="1" fontAlgn="auto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 typeface="Arial" pitchFamily="34" charset="0"/>
        <a:buNone/>
        <a:tabLst/>
        <a:defRPr sz="1600" b="1" kern="1200">
          <a:solidFill>
            <a:schemeClr val="tx1"/>
          </a:solidFill>
          <a:latin typeface="Verdana" pitchFamily="34" charset="0"/>
          <a:ea typeface="+mn-ea"/>
          <a:cs typeface="+mn-cs"/>
        </a:defRPr>
      </a:lvl1pPr>
      <a:lvl2pPr marL="742817" marR="0" indent="-285698" algn="l" defTabSz="914237" rtl="0" eaLnBrk="1" fontAlgn="auto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 typeface="Arial" pitchFamily="34" charset="0"/>
        <a:buNone/>
        <a:tabLst/>
        <a:defRPr sz="1600" kern="1200">
          <a:solidFill>
            <a:schemeClr val="tx1"/>
          </a:solidFill>
          <a:latin typeface="Verdana" pitchFamily="34" charset="0"/>
          <a:ea typeface="+mn-ea"/>
          <a:cs typeface="+mn-cs"/>
        </a:defRPr>
      </a:lvl2pPr>
      <a:lvl3pPr marL="1142797" marR="0" indent="-228559" algn="l" defTabSz="914237" rtl="0" eaLnBrk="1" fontAlgn="auto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 typeface="Arial" pitchFamily="34" charset="0"/>
        <a:buChar char="•"/>
        <a:tabLst/>
        <a:defRPr sz="1600" kern="1200">
          <a:solidFill>
            <a:schemeClr val="tx1"/>
          </a:solidFill>
          <a:latin typeface="Verdana" pitchFamily="34" charset="0"/>
          <a:ea typeface="+mn-ea"/>
          <a:cs typeface="+mn-cs"/>
        </a:defRPr>
      </a:lvl3pPr>
      <a:lvl4pPr marL="1599916" marR="0" indent="-228559" algn="l" defTabSz="914237" rtl="0" eaLnBrk="1" fontAlgn="auto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 typeface="Arial" pitchFamily="34" charset="0"/>
        <a:buChar char="–"/>
        <a:tabLst/>
        <a:defRPr sz="1600" kern="1200">
          <a:solidFill>
            <a:schemeClr val="tx1"/>
          </a:solidFill>
          <a:latin typeface="Verdana" pitchFamily="34" charset="0"/>
          <a:ea typeface="+mn-ea"/>
          <a:cs typeface="+mn-cs"/>
        </a:defRPr>
      </a:lvl4pPr>
      <a:lvl5pPr marL="2057034" marR="0" indent="-228559" algn="l" defTabSz="914237" rtl="0" eaLnBrk="1" fontAlgn="auto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 typeface="Arial" pitchFamily="34" charset="0"/>
        <a:buChar char="»"/>
        <a:tabLst/>
        <a:defRPr sz="1600" kern="1200">
          <a:solidFill>
            <a:schemeClr val="tx1"/>
          </a:solidFill>
          <a:latin typeface="Verdana" pitchFamily="34" charset="0"/>
          <a:ea typeface="+mn-ea"/>
          <a:cs typeface="+mn-cs"/>
        </a:defRPr>
      </a:lvl5pPr>
      <a:lvl6pPr marL="2514152" indent="-228559" algn="l" defTabSz="91423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270" indent="-228559" algn="l" defTabSz="91423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389" indent="-228559" algn="l" defTabSz="91423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507" indent="-228559" algn="l" defTabSz="91423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23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19" algn="l" defTabSz="91423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37" algn="l" defTabSz="91423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56" algn="l" defTabSz="91423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75" algn="l" defTabSz="91423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94" algn="l" defTabSz="91423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711" algn="l" defTabSz="91423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829" algn="l" defTabSz="91423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948" algn="l" defTabSz="91423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48119F-127E-49ED-A3A8-B1A3EC20BB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AF1E2EF-21A2-4F63-B1E9-905719A71DC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4651033-2F7C-46E9-9468-2DBA7942960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465A4733-0A9B-42CF-8BE8-D55AAAFB551E}"/>
              </a:ext>
            </a:extLst>
          </p:cNvPr>
          <p:cNvSpPr>
            <a:spLocks noGrp="1"/>
          </p:cNvSpPr>
          <p:nvPr>
            <p:ph sz="half" idx="10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05188501"/>
      </p:ext>
    </p:extLst>
  </p:cSld>
  <p:clrMapOvr>
    <a:masterClrMapping/>
  </p:clrMapOvr>
</p:sld>
</file>

<file path=ppt/theme/theme1.xml><?xml version="1.0" encoding="utf-8"?>
<a:theme xmlns:a="http://schemas.openxmlformats.org/drawingml/2006/main" name="1_Präsentation_Verdana_Office 2007_AW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äsentation_Verdana_Office 2007_AW.potx" id="{EF737183-1CA3-4CE7-985B-8D60A67A0AA6}" vid="{33D57CED-EA4A-4F18-A1C4-F8DC1A85E823}"/>
    </a:ext>
  </a:extLst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123</Words>
  <Application>Microsoft Office PowerPoint</Application>
  <PresentationFormat>Bildschirmpräsentation (4:3)</PresentationFormat>
  <Paragraphs>10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Frutiger Next LT W1G</vt:lpstr>
      <vt:lpstr>Verdana</vt:lpstr>
      <vt:lpstr>1_Präsentation_Verdana_Office 2007_AW</vt:lpstr>
      <vt:lpstr>PowerPoint-Präsentation</vt:lpstr>
    </vt:vector>
  </TitlesOfParts>
  <Company>Universität Regensburg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AW</dc:creator>
  <cp:lastModifiedBy>Angela Weil-Jung</cp:lastModifiedBy>
  <cp:revision>162</cp:revision>
  <cp:lastPrinted>2019-04-24T16:15:37Z</cp:lastPrinted>
  <dcterms:created xsi:type="dcterms:W3CDTF">2016-10-18T08:54:11Z</dcterms:created>
  <dcterms:modified xsi:type="dcterms:W3CDTF">2026-06-19T05:43:33Z</dcterms:modified>
</cp:coreProperties>
</file>